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0" r:id="rId4"/>
  </p:sldMasterIdLst>
  <p:notesMasterIdLst>
    <p:notesMasterId r:id="rId17"/>
  </p:notesMasterIdLst>
  <p:sldIdLst>
    <p:sldId id="256" r:id="rId5"/>
    <p:sldId id="257" r:id="rId6"/>
    <p:sldId id="276" r:id="rId7"/>
    <p:sldId id="272" r:id="rId8"/>
    <p:sldId id="258" r:id="rId9"/>
    <p:sldId id="277" r:id="rId10"/>
    <p:sldId id="275" r:id="rId11"/>
    <p:sldId id="271" r:id="rId12"/>
    <p:sldId id="274" r:id="rId13"/>
    <p:sldId id="261" r:id="rId14"/>
    <p:sldId id="270" r:id="rId15"/>
    <p:sldId id="266"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Verdana" panose="020B0604030504040204" pitchFamily="34" charset="0"/>
      <p:regular r:id="rId22"/>
      <p:bold r:id="rId23"/>
      <p:italic r:id="rId24"/>
      <p:bold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90E"/>
    <a:srgbClr val="076382"/>
    <a:srgbClr val="3651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6798" autoAdjust="0"/>
  </p:normalViewPr>
  <p:slideViewPr>
    <p:cSldViewPr snapToGrid="0" snapToObjects="1">
      <p:cViewPr varScale="1">
        <p:scale>
          <a:sx n="54" d="100"/>
          <a:sy n="54" d="100"/>
        </p:scale>
        <p:origin x="1810" y="67"/>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31/07/2022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1</a:t>
            </a:fld>
            <a:endParaRPr lang="en-GB"/>
          </a:p>
        </p:txBody>
      </p:sp>
    </p:spTree>
    <p:extLst>
      <p:ext uri="{BB962C8B-B14F-4D97-AF65-F5344CB8AC3E}">
        <p14:creationId xmlns:p14="http://schemas.microsoft.com/office/powerpoint/2010/main" val="4081312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Compendium is </a:t>
            </a:r>
            <a:r>
              <a:rPr lang="en-US" dirty="0"/>
              <a:t>is a highly prac­ti­cal resource and because of this we have sought to design it with our intended readers in mind. </a:t>
            </a:r>
          </a:p>
          <a:p>
            <a:endParaRPr lang="en-US" dirty="0"/>
          </a:p>
          <a:p>
            <a:r>
              <a:rPr lang="en-US" dirty="0"/>
              <a:t>It is specifically designed to help those in the </a:t>
            </a:r>
            <a:r>
              <a:rPr lang="en-US" dirty="0" err="1"/>
              <a:t>cen­tre</a:t>
            </a:r>
            <a:r>
              <a:rPr lang="en-US" dirty="0"/>
              <a:t> and on the side­lines of mul­ti­lat­eral nego­ti­a­tions includ­ing diplo­mats, inter­na­tional civil ser­vants, lead­ers from affected com­mu­ni­ties, and civil soci­ety advo­cates</a:t>
            </a:r>
          </a:p>
          <a:p>
            <a:endParaRPr lang="en-NZ" dirty="0"/>
          </a:p>
          <a:p>
            <a:r>
              <a:rPr lang="en-NZ" dirty="0"/>
              <a:t>A</a:t>
            </a:r>
            <a:r>
              <a:rPr lang="en-US" dirty="0"/>
              <a:t>t the same time, we can see it being useful for those involved in national implementation, advocacy and policymaking.</a:t>
            </a:r>
          </a:p>
        </p:txBody>
      </p:sp>
      <p:sp>
        <p:nvSpPr>
          <p:cNvPr id="4" name="Slide Number Placeholder 3"/>
          <p:cNvSpPr>
            <a:spLocks noGrp="1"/>
          </p:cNvSpPr>
          <p:nvPr>
            <p:ph type="sldNum" sz="quarter" idx="5"/>
          </p:nvPr>
        </p:nvSpPr>
        <p:spPr/>
        <p:txBody>
          <a:bodyPr/>
          <a:lstStyle/>
          <a:p>
            <a:fld id="{1BE8DCDC-D13C-2549-BE6A-717E9EED41AD}" type="slidenum">
              <a:rPr lang="en-GB" smtClean="0"/>
              <a:t>10</a:t>
            </a:fld>
            <a:endParaRPr lang="en-GB"/>
          </a:p>
        </p:txBody>
      </p:sp>
    </p:spTree>
    <p:extLst>
      <p:ext uri="{BB962C8B-B14F-4D97-AF65-F5344CB8AC3E}">
        <p14:creationId xmlns:p14="http://schemas.microsoft.com/office/powerpoint/2010/main" val="1979701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Com­pendium will be extended iter­a­tively to encom­pass more key lan­guage, evi­dence, and oppo­si­tion lan­guage. </a:t>
            </a:r>
          </a:p>
          <a:p>
            <a:endParaRPr lang="en-US" dirty="0"/>
          </a:p>
          <a:p>
            <a:r>
              <a:rPr lang="en-US" dirty="0"/>
              <a:t>If you have com­ments on its struc­ture or sug­ges­tions for the con­tent of the next edi­tion of the Com­pendium, please reach out to us.</a:t>
            </a:r>
          </a:p>
          <a:p>
            <a:endParaRPr lang="en-NZ" dirty="0"/>
          </a:p>
          <a:p>
            <a:r>
              <a:rPr lang="en-NZ" dirty="0"/>
              <a:t>What we are launching today is only a first step and we hope to have your help in making sure those steps that follow lead us in the right direction.</a:t>
            </a:r>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11</a:t>
            </a:fld>
            <a:endParaRPr lang="en-GB"/>
          </a:p>
        </p:txBody>
      </p:sp>
    </p:spTree>
    <p:extLst>
      <p:ext uri="{BB962C8B-B14F-4D97-AF65-F5344CB8AC3E}">
        <p14:creationId xmlns:p14="http://schemas.microsoft.com/office/powerpoint/2010/main" val="2521826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Please do visit and read the Compendium.</a:t>
            </a:r>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12</a:t>
            </a:fld>
            <a:endParaRPr lang="en-GB"/>
          </a:p>
        </p:txBody>
      </p:sp>
    </p:spTree>
    <p:extLst>
      <p:ext uri="{BB962C8B-B14F-4D97-AF65-F5344CB8AC3E}">
        <p14:creationId xmlns:p14="http://schemas.microsoft.com/office/powerpoint/2010/main" val="233349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Depart­ing from prece­dents and set­tled posi­tions of pre­vi­ous high-level meetings and other meet­ings of the Gen­eral Assem­bly, in 2021 a small group of coun­tries sought to remove lan­guage on rights, </a:t>
            </a:r>
            <a:r>
              <a:rPr lang="en-US" dirty="0" err="1"/>
              <a:t>decrim­i­nal­i­sa­tion</a:t>
            </a:r>
            <a:r>
              <a:rPr lang="en-US" dirty="0"/>
              <a:t> and harm reduc­tion from the draft Polit­i­cal Dec­la­ra­tion.</a:t>
            </a:r>
          </a:p>
          <a:p>
            <a:endParaRPr lang="en-NZ" dirty="0"/>
          </a:p>
          <a:p>
            <a:r>
              <a:rPr lang="en-US" dirty="0"/>
              <a:t>The HIV Pol­icy Lab devel­oped the pro­to­type of this Com­pendium dur­ing the 2021 HLM. It is now extended at the initiative of GNP+ and </a:t>
            </a:r>
            <a:r>
              <a:rPr lang="en-US" dirty="0" err="1"/>
              <a:t>Aidsfonds</a:t>
            </a:r>
            <a:r>
              <a:rPr lang="en-US" dirty="0"/>
              <a:t> under the aegis of the Love Alliance.</a:t>
            </a:r>
          </a:p>
        </p:txBody>
      </p:sp>
      <p:sp>
        <p:nvSpPr>
          <p:cNvPr id="4" name="Slide Number Placeholder 3"/>
          <p:cNvSpPr>
            <a:spLocks noGrp="1"/>
          </p:cNvSpPr>
          <p:nvPr>
            <p:ph type="sldNum" sz="quarter" idx="5"/>
          </p:nvPr>
        </p:nvSpPr>
        <p:spPr/>
        <p:txBody>
          <a:bodyPr/>
          <a:lstStyle/>
          <a:p>
            <a:fld id="{1BE8DCDC-D13C-2549-BE6A-717E9EED41AD}" type="slidenum">
              <a:rPr lang="en-GB" smtClean="0"/>
              <a:t>2</a:t>
            </a:fld>
            <a:endParaRPr lang="en-GB"/>
          </a:p>
        </p:txBody>
      </p:sp>
    </p:spTree>
    <p:extLst>
      <p:ext uri="{BB962C8B-B14F-4D97-AF65-F5344CB8AC3E}">
        <p14:creationId xmlns:p14="http://schemas.microsoft.com/office/powerpoint/2010/main" val="1644850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underlying premise of the Compendium is that lan­guage choices in inter­na­tional com­mit­ments are a life-or-death mat­ter for mil­lions of peo­ple. They both reflect and deter­mine whose lives mat­ters, whose health will be </a:t>
            </a:r>
            <a:r>
              <a:rPr lang="en-US" dirty="0" err="1"/>
              <a:t>pri­ori­tised</a:t>
            </a:r>
            <a:r>
              <a:rPr lang="en-US" dirty="0"/>
              <a:t>, and whose rights must be respected. </a:t>
            </a:r>
          </a:p>
        </p:txBody>
      </p:sp>
      <p:sp>
        <p:nvSpPr>
          <p:cNvPr id="4" name="Slide Number Placeholder 3"/>
          <p:cNvSpPr>
            <a:spLocks noGrp="1"/>
          </p:cNvSpPr>
          <p:nvPr>
            <p:ph type="sldNum" sz="quarter" idx="5"/>
          </p:nvPr>
        </p:nvSpPr>
        <p:spPr/>
        <p:txBody>
          <a:bodyPr/>
          <a:lstStyle/>
          <a:p>
            <a:fld id="{1BE8DCDC-D13C-2549-BE6A-717E9EED41AD}" type="slidenum">
              <a:rPr lang="en-GB" smtClean="0"/>
              <a:t>3</a:t>
            </a:fld>
            <a:endParaRPr lang="en-GB"/>
          </a:p>
        </p:txBody>
      </p:sp>
    </p:spTree>
    <p:extLst>
      <p:ext uri="{BB962C8B-B14F-4D97-AF65-F5344CB8AC3E}">
        <p14:creationId xmlns:p14="http://schemas.microsoft.com/office/powerpoint/2010/main" val="3867485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space for human rights, health and, in par­tic­u­lar, sex­ual and repro­duc­tive health rights needs to be pre­served against encroach­ment from alter­na­tive lan­guage rooted in notions of patri­archy, het­ero­nor­ma­tiv­ity, </a:t>
            </a:r>
            <a:r>
              <a:rPr lang="en-US" dirty="0" err="1"/>
              <a:t>cis­nor­ma­tiv­ity</a:t>
            </a:r>
            <a:r>
              <a:rPr lang="en-US" dirty="0"/>
              <a:t>, racism and ableism.</a:t>
            </a:r>
          </a:p>
        </p:txBody>
      </p:sp>
      <p:sp>
        <p:nvSpPr>
          <p:cNvPr id="4" name="Slide Number Placeholder 3"/>
          <p:cNvSpPr>
            <a:spLocks noGrp="1"/>
          </p:cNvSpPr>
          <p:nvPr>
            <p:ph type="sldNum" sz="quarter" idx="5"/>
          </p:nvPr>
        </p:nvSpPr>
        <p:spPr/>
        <p:txBody>
          <a:bodyPr/>
          <a:lstStyle/>
          <a:p>
            <a:fld id="{1BE8DCDC-D13C-2549-BE6A-717E9EED41AD}" type="slidenum">
              <a:rPr lang="en-GB" smtClean="0"/>
              <a:t>4</a:t>
            </a:fld>
            <a:endParaRPr lang="en-GB"/>
          </a:p>
        </p:txBody>
      </p:sp>
    </p:spTree>
    <p:extLst>
      <p:ext uri="{BB962C8B-B14F-4D97-AF65-F5344CB8AC3E}">
        <p14:creationId xmlns:p14="http://schemas.microsoft.com/office/powerpoint/2010/main" val="1976639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The premise of the Compendium is that </a:t>
            </a:r>
            <a:r>
              <a:rPr lang="en-US" dirty="0"/>
              <a:t>lan­guage mat­ters to the oppo­nents of human rights and it needs to mat­ter as much, if not more, to the pro­po­nents and defend­ers of human rights. Hold­ing and advanc­ing the line for rights-affirm­ing and evi­dence-based responses to HIV and related sex­ual and repro­duc­tive health chal­lenges despite this oppo­si­tion requires we know the key lan­guage used in inter­na­tional agree­ment as well as its inter­na­tion­ally agreed upon mean­ing and sig­nif­i­cance.</a:t>
            </a:r>
          </a:p>
          <a:p>
            <a:endParaRPr lang="en-NZ" dirty="0"/>
          </a:p>
        </p:txBody>
      </p:sp>
      <p:sp>
        <p:nvSpPr>
          <p:cNvPr id="4" name="Slide Number Placeholder 3"/>
          <p:cNvSpPr>
            <a:spLocks noGrp="1"/>
          </p:cNvSpPr>
          <p:nvPr>
            <p:ph type="sldNum" sz="quarter" idx="5"/>
          </p:nvPr>
        </p:nvSpPr>
        <p:spPr/>
        <p:txBody>
          <a:bodyPr/>
          <a:lstStyle/>
          <a:p>
            <a:fld id="{1BE8DCDC-D13C-2549-BE6A-717E9EED41AD}" type="slidenum">
              <a:rPr lang="en-GB" smtClean="0"/>
              <a:t>5</a:t>
            </a:fld>
            <a:endParaRPr lang="en-GB"/>
          </a:p>
        </p:txBody>
      </p:sp>
    </p:spTree>
    <p:extLst>
      <p:ext uri="{BB962C8B-B14F-4D97-AF65-F5344CB8AC3E}">
        <p14:creationId xmlns:p14="http://schemas.microsoft.com/office/powerpoint/2010/main" val="3334677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This can be seen for language on key and vulnerable populations which is a prominent and important example of the urgent need that animates the Compendium. </a:t>
            </a:r>
            <a:r>
              <a:rPr lang="en-US" dirty="0"/>
              <a:t>Opponents to human rights have sought to both entirely displace and, in the alternative, to reduce the usefulness of language around “key populations” by making it subject to arbitrarily determined national definition.</a:t>
            </a:r>
          </a:p>
        </p:txBody>
      </p:sp>
      <p:sp>
        <p:nvSpPr>
          <p:cNvPr id="4" name="Slide Number Placeholder 3"/>
          <p:cNvSpPr>
            <a:spLocks noGrp="1"/>
          </p:cNvSpPr>
          <p:nvPr>
            <p:ph type="sldNum" sz="quarter" idx="5"/>
          </p:nvPr>
        </p:nvSpPr>
        <p:spPr/>
        <p:txBody>
          <a:bodyPr/>
          <a:lstStyle/>
          <a:p>
            <a:fld id="{1BE8DCDC-D13C-2549-BE6A-717E9EED41AD}" type="slidenum">
              <a:rPr lang="en-GB" smtClean="0"/>
              <a:t>6</a:t>
            </a:fld>
            <a:endParaRPr lang="en-GB"/>
          </a:p>
        </p:txBody>
      </p:sp>
    </p:spTree>
    <p:extLst>
      <p:ext uri="{BB962C8B-B14F-4D97-AF65-F5344CB8AC3E}">
        <p14:creationId xmlns:p14="http://schemas.microsoft.com/office/powerpoint/2010/main" val="2777257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Knowing past precedents helps combat this.  Precedent supports the inclusion of similar language in future agreements and resolutions from the same or other organisations </a:t>
            </a:r>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7</a:t>
            </a:fld>
            <a:endParaRPr lang="en-GB"/>
          </a:p>
        </p:txBody>
      </p:sp>
    </p:spTree>
    <p:extLst>
      <p:ext uri="{BB962C8B-B14F-4D97-AF65-F5344CB8AC3E}">
        <p14:creationId xmlns:p14="http://schemas.microsoft.com/office/powerpoint/2010/main" val="2689334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We have first of all sought to define</a:t>
            </a:r>
            <a:r>
              <a:rPr lang="en-US" dirty="0"/>
              <a:t> key terms which has been and is sub­ject to con­tes­ta­tion in the nego­ti­a­tion, inter­pre­ta­tion and imple­men­ta­tion of inter­na­tional agree­ments.</a:t>
            </a:r>
          </a:p>
          <a:p>
            <a:endParaRPr lang="en-NZ" dirty="0"/>
          </a:p>
          <a:p>
            <a:r>
              <a:rPr lang="en-NZ" dirty="0"/>
              <a:t>We have then identified key documents produced by high-level UN governance bodies and by other intergovernmental meetings then contextualised this with reference to elaborations on obligations provided by the human rights system and evidence produced by UN secretariats</a:t>
            </a:r>
          </a:p>
          <a:p>
            <a:endParaRPr lang="en-NZ" dirty="0"/>
          </a:p>
          <a:p>
            <a:r>
              <a:rPr lang="en-NZ" dirty="0"/>
              <a:t>We then draw our precedents and evidence that substantiates our key terms.</a:t>
            </a:r>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8</a:t>
            </a:fld>
            <a:endParaRPr lang="en-GB"/>
          </a:p>
        </p:txBody>
      </p:sp>
    </p:spTree>
    <p:extLst>
      <p:ext uri="{BB962C8B-B14F-4D97-AF65-F5344CB8AC3E}">
        <p14:creationId xmlns:p14="http://schemas.microsoft.com/office/powerpoint/2010/main" val="1492347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In this way, we hope the Compendium will assist us in at least ensuring that decades of progress on human rights is not stripped from the lexicon of the HIV response.</a:t>
            </a:r>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9</a:t>
            </a:fld>
            <a:endParaRPr lang="en-GB"/>
          </a:p>
        </p:txBody>
      </p:sp>
    </p:spTree>
    <p:extLst>
      <p:ext uri="{BB962C8B-B14F-4D97-AF65-F5344CB8AC3E}">
        <p14:creationId xmlns:p14="http://schemas.microsoft.com/office/powerpoint/2010/main" val="22047778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B309050-9054-D04E-9F48-6712928E9B75}"/>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12" name="Picture 11">
            <a:extLst>
              <a:ext uri="{FF2B5EF4-FFF2-40B4-BE49-F238E27FC236}">
                <a16:creationId xmlns:a16="http://schemas.microsoft.com/office/drawing/2014/main" id="{D52E9838-9331-2646-832C-3F14E16166B8}"/>
              </a:ext>
            </a:extLst>
          </p:cNvPr>
          <p:cNvPicPr>
            <a:picLocks noChangeAspect="1"/>
          </p:cNvPicPr>
          <p:nvPr userDrawn="1"/>
        </p:nvPicPr>
        <p:blipFill>
          <a:blip r:embed="rId3"/>
          <a:stretch>
            <a:fillRect/>
          </a:stretch>
        </p:blipFill>
        <p:spPr>
          <a:xfrm>
            <a:off x="-12527" y="-12526"/>
            <a:ext cx="5080000" cy="2540000"/>
          </a:xfrm>
          <a:prstGeom prst="rect">
            <a:avLst/>
          </a:prstGeom>
        </p:spPr>
      </p:pic>
      <p:pic>
        <p:nvPicPr>
          <p:cNvPr id="14" name="Picture 13">
            <a:extLst>
              <a:ext uri="{FF2B5EF4-FFF2-40B4-BE49-F238E27FC236}">
                <a16:creationId xmlns:a16="http://schemas.microsoft.com/office/drawing/2014/main" id="{A03CF88D-A3E6-2F46-9667-2E1662497EFF}"/>
              </a:ext>
            </a:extLst>
          </p:cNvPr>
          <p:cNvPicPr>
            <a:picLocks noChangeAspect="1"/>
          </p:cNvPicPr>
          <p:nvPr userDrawn="1"/>
        </p:nvPicPr>
        <p:blipFill>
          <a:blip r:embed="rId4"/>
          <a:srcRect/>
          <a:stretch/>
        </p:blipFill>
        <p:spPr>
          <a:xfrm>
            <a:off x="93949" y="4075223"/>
            <a:ext cx="3790063" cy="247628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2097087"/>
            <a:ext cx="7632700" cy="4103687"/>
          </a:xfrm>
          <a:prstGeom prst="rect">
            <a:avLst/>
          </a:prstGeom>
        </p:spPr>
        <p:txBody>
          <a:bodyPr lIns="0" tIns="0" rIns="0" bIns="0" anchor="t">
            <a:normAutofit/>
          </a:bodyPr>
          <a:lstStyle>
            <a:lvl1pPr>
              <a:defRPr sz="6000"/>
            </a:lvl1pPr>
          </a:lstStyle>
          <a:p>
            <a:r>
              <a:rPr lang="en-US"/>
              <a:t>Click to edit Master title style</a:t>
            </a:r>
            <a:endParaRPr lang="en-US" dirty="0"/>
          </a:p>
        </p:txBody>
      </p:sp>
      <p:sp>
        <p:nvSpPr>
          <p:cNvPr id="19" name="TextBox 18">
            <a:extLst>
              <a:ext uri="{FF2B5EF4-FFF2-40B4-BE49-F238E27FC236}">
                <a16:creationId xmlns:a16="http://schemas.microsoft.com/office/drawing/2014/main" id="{3BC16089-C6C1-484F-807A-E6437A6C68CB}"/>
              </a:ext>
            </a:extLst>
          </p:cNvPr>
          <p:cNvSpPr txBox="1"/>
          <p:nvPr userDrawn="1"/>
        </p:nvSpPr>
        <p:spPr>
          <a:xfrm>
            <a:off x="8075613" y="0"/>
            <a:ext cx="3673474"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29 July – 2 August · Montreal &amp; virtual</a:t>
            </a:r>
          </a:p>
        </p:txBody>
      </p:sp>
      <p:sp>
        <p:nvSpPr>
          <p:cNvPr id="20" name="TextBox 19">
            <a:extLst>
              <a:ext uri="{FF2B5EF4-FFF2-40B4-BE49-F238E27FC236}">
                <a16:creationId xmlns:a16="http://schemas.microsoft.com/office/drawing/2014/main" id="{24CE7B83-A267-FE4B-B22D-B04ED8CC9174}"/>
              </a:ext>
            </a:extLst>
          </p:cNvPr>
          <p:cNvSpPr txBox="1"/>
          <p:nvPr userDrawn="1"/>
        </p:nvSpPr>
        <p:spPr>
          <a:xfrm>
            <a:off x="4116389" y="-1"/>
            <a:ext cx="1763712"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aids2022.org</a:t>
            </a:r>
          </a:p>
        </p:txBody>
      </p:sp>
      <p:sp>
        <p:nvSpPr>
          <p:cNvPr id="3" name="Text Placeholder 2">
            <a:extLst>
              <a:ext uri="{FF2B5EF4-FFF2-40B4-BE49-F238E27FC236}">
                <a16:creationId xmlns:a16="http://schemas.microsoft.com/office/drawing/2014/main" id="{24B60FDB-A672-194A-8015-15EF87CA8EA2}"/>
              </a:ext>
            </a:extLst>
          </p:cNvPr>
          <p:cNvSpPr>
            <a:spLocks noGrp="1"/>
          </p:cNvSpPr>
          <p:nvPr>
            <p:ph type="body" sz="quarter" idx="10" hasCustomPrompt="1"/>
          </p:nvPr>
        </p:nvSpPr>
        <p:spPr>
          <a:xfrm>
            <a:off x="4116388" y="1231490"/>
            <a:ext cx="7632700" cy="433798"/>
          </a:xfrm>
        </p:spPr>
        <p:txBody>
          <a:bodyPr anchor="t">
            <a:normAutofit/>
          </a:bodyPr>
          <a:lstStyle>
            <a:lvl1pPr>
              <a:defRPr sz="2800" b="1" i="0">
                <a:solidFill>
                  <a:schemeClr val="accent1"/>
                </a:solidFill>
                <a:latin typeface="+mj-lt"/>
                <a:ea typeface="IAS Ribbon Sans Bold" pitchFamily="2" charset="0"/>
              </a:defRPr>
            </a:lvl1pPr>
          </a:lstStyle>
          <a:p>
            <a:pPr lvl="0"/>
            <a:r>
              <a:rPr lang="en-GB" dirty="0"/>
              <a:t>Session name</a:t>
            </a:r>
          </a:p>
        </p:txBody>
      </p:sp>
      <p:sp>
        <p:nvSpPr>
          <p:cNvPr id="5" name="Text Placeholder 4">
            <a:extLst>
              <a:ext uri="{FF2B5EF4-FFF2-40B4-BE49-F238E27FC236}">
                <a16:creationId xmlns:a16="http://schemas.microsoft.com/office/drawing/2014/main" id="{395A5847-221C-FD44-96A5-ECB756A29F6A}"/>
              </a:ext>
            </a:extLst>
          </p:cNvPr>
          <p:cNvSpPr>
            <a:spLocks noGrp="1"/>
          </p:cNvSpPr>
          <p:nvPr>
            <p:ph type="body" sz="quarter" idx="11" hasCustomPrompt="1"/>
          </p:nvPr>
        </p:nvSpPr>
        <p:spPr>
          <a:xfrm>
            <a:off x="4116388" y="765175"/>
            <a:ext cx="7632700" cy="385199"/>
          </a:xfrm>
        </p:spPr>
        <p:txBody>
          <a:bodyPr anchor="b">
            <a:normAutofit/>
          </a:bodyPr>
          <a:lstStyle>
            <a:lvl1pPr>
              <a:defRPr sz="1600"/>
            </a:lvl1pPr>
          </a:lstStyle>
          <a:p>
            <a:pPr lvl="0"/>
            <a:r>
              <a:rPr lang="en-GB" dirty="0"/>
              <a:t>Presenter name &amp; affiliation</a:t>
            </a:r>
          </a:p>
        </p:txBody>
      </p:sp>
      <p:sp>
        <p:nvSpPr>
          <p:cNvPr id="15" name="TextBox 14">
            <a:extLst>
              <a:ext uri="{FF2B5EF4-FFF2-40B4-BE49-F238E27FC236}">
                <a16:creationId xmlns:a16="http://schemas.microsoft.com/office/drawing/2014/main" id="{D6AF9883-2A5D-DB4A-BEBE-7B3D801EF74A}"/>
              </a:ext>
            </a:extLst>
          </p:cNvPr>
          <p:cNvSpPr txBox="1"/>
          <p:nvPr userDrawn="1"/>
        </p:nvSpPr>
        <p:spPr>
          <a:xfrm>
            <a:off x="6312024" y="1"/>
            <a:ext cx="1763589" cy="441324"/>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a:t>
            </a:r>
          </a:p>
        </p:txBody>
      </p:sp>
    </p:spTree>
    <p:extLst>
      <p:ext uri="{BB962C8B-B14F-4D97-AF65-F5344CB8AC3E}">
        <p14:creationId xmlns:p14="http://schemas.microsoft.com/office/powerpoint/2010/main" val="2264674381"/>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E6E968-03DB-5047-969A-43A70EB6F48D}"/>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p:spPr>
        <p:txBody>
          <a:bodyPr/>
          <a:lstStyle>
            <a:lvl1pPr marL="0" indent="0">
              <a:buNone/>
              <a:defRPr/>
            </a:lvl1pPr>
          </a:lstStyle>
          <a:p>
            <a:pPr lvl="0"/>
            <a:r>
              <a:rPr lang="en-US"/>
              <a:t>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p:spPr>
        <p:txBody>
          <a:bodyPr/>
          <a:lstStyle>
            <a:lvl1pPr marL="0" indent="0">
              <a:buNone/>
              <a:defRPr/>
            </a:lvl1pPr>
          </a:lstStyle>
          <a:p>
            <a:pPr lvl="0"/>
            <a:r>
              <a:rPr lang="en-US"/>
              <a:t>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mn-lt"/>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Caption</a:t>
            </a:r>
            <a:endParaRPr lang="en-US" dirty="0"/>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p:spPr>
        <p:txBody>
          <a:bodyPr anchor="b">
            <a:normAutofit/>
          </a:bodyPr>
          <a:lstStyle>
            <a:lvl1pPr marL="0" indent="0">
              <a:buNone/>
              <a:defRPr sz="1800" b="1" i="0">
                <a:solidFill>
                  <a:schemeClr val="accent1"/>
                </a:solidFill>
                <a:latin typeface="+mn-lt"/>
                <a:ea typeface="IAS Ribbon Sans Bold" pitchFamily="2" charset="0"/>
              </a:defRPr>
            </a:lvl1pPr>
          </a:lstStyle>
          <a:p>
            <a:pPr lvl="0"/>
            <a:r>
              <a:rPr lang="en-GB" dirty="0"/>
              <a:t>Caption</a:t>
            </a:r>
            <a:endParaRPr lang="en-US" dirty="0"/>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9" name="Picture 18">
            <a:extLst>
              <a:ext uri="{FF2B5EF4-FFF2-40B4-BE49-F238E27FC236}">
                <a16:creationId xmlns:a16="http://schemas.microsoft.com/office/drawing/2014/main" id="{EC38CBA2-8719-D043-A084-DE0E737BA2F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666429329"/>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onten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A5833C-8FCE-AB4B-A9CF-A50F7A3B684A}"/>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a:t>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solidFill>
            <a:schemeClr val="accent2"/>
          </a:solidFill>
        </p:spPr>
        <p:txBody>
          <a:bodyPr anchor="ctr"/>
          <a:lstStyle>
            <a:lvl1pPr marL="0" indent="0" algn="ctr">
              <a:buNone/>
              <a:defRPr/>
            </a:lvl1pPr>
          </a:lstStyle>
          <a:p>
            <a:r>
              <a:rPr lang="en-US"/>
              <a:t>Click icon to add picture</a:t>
            </a:r>
            <a:endParaRPr lang="en-US" dirty="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2" name="Picture 11">
            <a:extLst>
              <a:ext uri="{FF2B5EF4-FFF2-40B4-BE49-F238E27FC236}">
                <a16:creationId xmlns:a16="http://schemas.microsoft.com/office/drawing/2014/main" id="{A0F847C3-14BD-324D-A46A-F58ED3D20FA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25227338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onten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a:t>Edit Master text styles</a:t>
            </a:r>
          </a:p>
        </p:txBody>
      </p:sp>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5" y="2097091"/>
            <a:ext cx="5437188" cy="4103687"/>
          </a:xfrm>
          <a:solidFill>
            <a:schemeClr val="accent2"/>
          </a:solidFill>
        </p:spPr>
        <p:txBody>
          <a:bodyPr anchor="ctr"/>
          <a:lstStyle>
            <a:lvl1pPr marL="0" indent="0" algn="ctr">
              <a:buNone/>
              <a:defRPr/>
            </a:lvl1pPr>
          </a:lstStyle>
          <a:p>
            <a:r>
              <a:rPr lang="en-US"/>
              <a:t>Click icon to add picture</a:t>
            </a:r>
            <a:endParaRPr lang="en-US" dirty="0"/>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pic>
        <p:nvPicPr>
          <p:cNvPr id="8" name="Picture 7">
            <a:extLst>
              <a:ext uri="{FF2B5EF4-FFF2-40B4-BE49-F238E27FC236}">
                <a16:creationId xmlns:a16="http://schemas.microsoft.com/office/drawing/2014/main" id="{CDF5D96D-48E3-0C44-90BC-172903528B1D}"/>
              </a:ext>
            </a:extLst>
          </p:cNvPr>
          <p:cNvPicPr>
            <a:picLocks noChangeAspect="1"/>
          </p:cNvPicPr>
          <p:nvPr userDrawn="1"/>
        </p:nvPicPr>
        <p:blipFill>
          <a:blip r:embed="rId4"/>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02573492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4" y="441325"/>
            <a:ext cx="11306173" cy="5975350"/>
          </a:xfrm>
          <a:solidFill>
            <a:schemeClr val="accent2"/>
          </a:solidFill>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328059173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lide 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anchor="b">
            <a:normAutofit/>
          </a:bodyPr>
          <a:lstStyle>
            <a:lvl1pPr>
              <a:defRPr sz="4800" b="0" i="0">
                <a:latin typeface="+mj-lt"/>
                <a:ea typeface="IAS Ribbon Sans Regular" pitchFamily="2" charset="0"/>
              </a:defRPr>
            </a:lvl1pPr>
          </a:lstStyle>
          <a:p>
            <a:r>
              <a:rPr lang="en-GB" dirty="0"/>
              <a:t>“Click to edit Master title style”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5977731" cy="835818"/>
          </a:xfrm>
        </p:spPr>
        <p:txBody>
          <a:bodyPr>
            <a:normAutofit/>
          </a:bodyPr>
          <a:lstStyle>
            <a:lvl1pPr>
              <a:defRPr sz="2800" b="0" i="0">
                <a:solidFill>
                  <a:schemeClr val="accent2"/>
                </a:solidFill>
                <a:latin typeface="+mn-lt"/>
                <a:ea typeface="IAS Ribbon Sans Regular" pitchFamily="2" charset="0"/>
              </a:defRPr>
            </a:lvl1pPr>
          </a:lstStyle>
          <a:p>
            <a:pPr lvl="0"/>
            <a:r>
              <a:rPr lang="en-GB" dirty="0"/>
              <a:t>Quote citation</a:t>
            </a:r>
          </a:p>
        </p:txBody>
      </p:sp>
    </p:spTree>
    <p:extLst>
      <p:ext uri="{BB962C8B-B14F-4D97-AF65-F5344CB8AC3E}">
        <p14:creationId xmlns:p14="http://schemas.microsoft.com/office/powerpoint/2010/main" val="2962345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DEAE0B-CB6F-F14D-B880-D913AC7C917A}"/>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5" name="Picture 4">
            <a:extLst>
              <a:ext uri="{FF2B5EF4-FFF2-40B4-BE49-F238E27FC236}">
                <a16:creationId xmlns:a16="http://schemas.microsoft.com/office/drawing/2014/main" id="{50BE0682-4E41-DA47-89AB-390E54607742}"/>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992918396"/>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no patter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CF0F5F-735F-1848-9F11-EEA595550F6B}"/>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481886221"/>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anchor="ctr">
            <a:normAutofit/>
          </a:bodyPr>
          <a:lstStyle>
            <a:lvl1pPr>
              <a:defRPr sz="6000"/>
            </a:lvl1pPr>
          </a:lstStyle>
          <a:p>
            <a:r>
              <a:rPr lang="en-US"/>
              <a:t>Click to edit Master title style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17791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559227-C79C-8C45-BA3F-1033686FC84F}"/>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6" name="TextBox 15">
            <a:extLst>
              <a:ext uri="{FF2B5EF4-FFF2-40B4-BE49-F238E27FC236}">
                <a16:creationId xmlns:a16="http://schemas.microsoft.com/office/drawing/2014/main" id="{CEED8009-8440-8D46-8AD7-A2541109AEA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9" name="TextBox 8">
            <a:extLst>
              <a:ext uri="{FF2B5EF4-FFF2-40B4-BE49-F238E27FC236}">
                <a16:creationId xmlns:a16="http://schemas.microsoft.com/office/drawing/2014/main" id="{EE2431B0-0DEE-274A-8AA7-F4388EFA23F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46624B48-6A91-EF4B-800A-445B8F13F8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60909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pattern)">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EEB70982-BFE8-A345-992E-7EBA17B005B7}"/>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41617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0CA633-E76E-7B4D-B775-FF782415CA7C}"/>
              </a:ext>
            </a:extLst>
          </p:cNvPr>
          <p:cNvPicPr>
            <a:picLocks noChangeAspect="1"/>
          </p:cNvPicPr>
          <p:nvPr userDrawn="1"/>
        </p:nvPicPr>
        <p:blipFill>
          <a:blip r:embed="rId2"/>
          <a:stretch>
            <a:fillRect/>
          </a:stretch>
        </p:blipFill>
        <p:spPr>
          <a:xfrm>
            <a:off x="-19664" y="830004"/>
            <a:ext cx="6096000" cy="6350000"/>
          </a:xfrm>
          <a:prstGeom prst="rect">
            <a:avLst/>
          </a:prstGeom>
        </p:spPr>
      </p:pic>
      <p:sp>
        <p:nvSpPr>
          <p:cNvPr id="13" name="Text Placeholder 12">
            <a:extLst>
              <a:ext uri="{FF2B5EF4-FFF2-40B4-BE49-F238E27FC236}">
                <a16:creationId xmlns:a16="http://schemas.microsoft.com/office/drawing/2014/main" id="{6DEEA7C8-5B91-9446-9E3F-8AD099C6C744}"/>
              </a:ext>
            </a:extLst>
          </p:cNvPr>
          <p:cNvSpPr>
            <a:spLocks noGrp="1"/>
          </p:cNvSpPr>
          <p:nvPr>
            <p:ph type="body" sz="quarter" idx="10" hasCustomPrompt="1"/>
          </p:nvPr>
        </p:nvSpPr>
        <p:spPr>
          <a:xfrm>
            <a:off x="4116388" y="2097088"/>
            <a:ext cx="7632700" cy="4103687"/>
          </a:xfrm>
        </p:spPr>
        <p:txBody>
          <a:bodyPr>
            <a:normAutofit/>
          </a:bodyPr>
          <a:lstStyle>
            <a:lvl1pPr marL="0" indent="0">
              <a:buNone/>
              <a:defRPr sz="2800" b="1" i="0">
                <a:solidFill>
                  <a:schemeClr val="accent1"/>
                </a:solidFill>
                <a:latin typeface="+mn-lt"/>
                <a:ea typeface="IAS Ribbon Sans Bold" pitchFamily="2" charset="0"/>
              </a:defRPr>
            </a:lvl1pPr>
          </a:lstStyle>
          <a:p>
            <a:pPr lvl="0"/>
            <a:r>
              <a:rPr lang="en-GB" dirty="0"/>
              <a:t>Click to add subtitle</a:t>
            </a:r>
            <a:endParaRPr lang="en-US" dirty="0"/>
          </a:p>
        </p:txBody>
      </p:sp>
      <p:sp>
        <p:nvSpPr>
          <p:cNvPr id="16" name="Title 1">
            <a:extLst>
              <a:ext uri="{FF2B5EF4-FFF2-40B4-BE49-F238E27FC236}">
                <a16:creationId xmlns:a16="http://schemas.microsoft.com/office/drawing/2014/main" id="{C7B76CD7-5462-E949-A051-E9D81807286B}"/>
              </a:ext>
            </a:extLst>
          </p:cNvPr>
          <p:cNvSpPr>
            <a:spLocks noGrp="1"/>
          </p:cNvSpPr>
          <p:nvPr>
            <p:ph type="title"/>
          </p:nvPr>
        </p:nvSpPr>
        <p:spPr>
          <a:xfrm>
            <a:off x="4116391" y="441325"/>
            <a:ext cx="7632700" cy="1223964"/>
          </a:xfrm>
          <a:prstGeom prst="rect">
            <a:avLst/>
          </a:prstGeom>
        </p:spPr>
        <p:txBody>
          <a:bodyPr lIns="0" rIns="0" anchor="t"/>
          <a:lstStyle>
            <a:lvl1pPr>
              <a:defRPr>
                <a:latin typeface="+mj-lt"/>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46839244-55B1-A649-9A9A-7E659EE5CC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76114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B14E1A-9F2E-1A48-988D-E71398454E65}"/>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1" name="TextBox 10">
            <a:extLst>
              <a:ext uri="{FF2B5EF4-FFF2-40B4-BE49-F238E27FC236}">
                <a16:creationId xmlns:a16="http://schemas.microsoft.com/office/drawing/2014/main" id="{5894CE0F-D4BC-9C48-9E55-800480CD1884}"/>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3" name="Title 1">
            <a:extLst>
              <a:ext uri="{FF2B5EF4-FFF2-40B4-BE49-F238E27FC236}">
                <a16:creationId xmlns:a16="http://schemas.microsoft.com/office/drawing/2014/main" id="{F3215FEC-0B57-9C45-8CB3-F5D19B65BEF3}"/>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7" name="TextBox 6">
            <a:extLst>
              <a:ext uri="{FF2B5EF4-FFF2-40B4-BE49-F238E27FC236}">
                <a16:creationId xmlns:a16="http://schemas.microsoft.com/office/drawing/2014/main" id="{221FAFFD-1963-C741-90CB-66192F2B4DF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0" name="TextBox 9">
            <a:extLst>
              <a:ext uri="{FF2B5EF4-FFF2-40B4-BE49-F238E27FC236}">
                <a16:creationId xmlns:a16="http://schemas.microsoft.com/office/drawing/2014/main" id="{4275BB66-3787-5A4B-8B7A-C2ACC59202F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BEBFCD2A-1ACA-2F4D-B612-6D7309D4B33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50120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204DE9-AA04-C549-A2BF-A7EA2DE9D4C2}"/>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p:txBody>
      </p:sp>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1903" y="441328"/>
            <a:ext cx="5437188" cy="5975351"/>
          </a:xfrm>
          <a:solidFill>
            <a:schemeClr val="accent2"/>
          </a:solidFill>
        </p:spPr>
        <p:txBody>
          <a:bodyPr anchor="ctr"/>
          <a:lstStyle>
            <a:lvl1pPr algn="ctr">
              <a:defRPr/>
            </a:lvl1pPr>
          </a:lstStyle>
          <a:p>
            <a:r>
              <a:rPr lang="en-US" dirty="0"/>
              <a:t>Click icon to add picture</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rIns="0" anchor="b"/>
          <a:lstStyle/>
          <a:p>
            <a:r>
              <a:rPr lang="en-US"/>
              <a:t>Click to edit Master title style</a:t>
            </a:r>
            <a:endParaRPr lang="en-US" dirty="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7" name="Picture 16">
            <a:extLst>
              <a:ext uri="{FF2B5EF4-FFF2-40B4-BE49-F238E27FC236}">
                <a16:creationId xmlns:a16="http://schemas.microsoft.com/office/drawing/2014/main" id="{C711AE3F-CB92-6441-A3CD-212584E5A6C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2205739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3E45C9-C02C-1844-9412-AADF0DC02BDB}"/>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a:t>
            </a:r>
            <a:r>
              <a:rPr lang="en-GB" dirty="0" err="1"/>
              <a:t>Curabitur</a:t>
            </a:r>
            <a:r>
              <a:rPr lang="en-GB" dirty="0"/>
              <a:t> non </a:t>
            </a:r>
            <a:r>
              <a:rPr lang="en-GB" dirty="0" err="1"/>
              <a:t>nulla</a:t>
            </a:r>
            <a:r>
              <a:rPr lang="en-GB" dirty="0"/>
              <a:t> sit </a:t>
            </a:r>
            <a:r>
              <a:rPr lang="en-GB" dirty="0" err="1"/>
              <a:t>amet</a:t>
            </a:r>
            <a:r>
              <a:rPr lang="en-GB" dirty="0"/>
              <a:t> </a:t>
            </a:r>
            <a:r>
              <a:rPr lang="en-GB" dirty="0" err="1"/>
              <a:t>nisl</a:t>
            </a:r>
            <a:r>
              <a:rPr lang="en-GB" dirty="0"/>
              <a:t> tempus convallis </a:t>
            </a:r>
            <a:r>
              <a:rPr lang="en-GB" dirty="0" err="1"/>
              <a:t>quis</a:t>
            </a:r>
            <a:r>
              <a:rPr lang="en-GB" dirty="0"/>
              <a:t> ac </a:t>
            </a:r>
            <a:r>
              <a:rPr lang="en-GB" dirty="0" err="1"/>
              <a:t>lectus</a:t>
            </a:r>
            <a:r>
              <a:rPr lang="en-GB" dirty="0"/>
              <a:t>.</a:t>
            </a:r>
            <a:endParaRPr lang="en-US" dirty="0"/>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p:spPr>
        <p:txBody>
          <a:bodyPr/>
          <a:lstStyle>
            <a:lvl1pPr marL="0" indent="0">
              <a:buNone/>
              <a:defRPr/>
            </a:lvl1pPr>
          </a:lstStyle>
          <a:p>
            <a:pPr lvl="0"/>
            <a:r>
              <a:rPr lang="en-US"/>
              <a:t>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anchor="b"/>
          <a:lstStyle/>
          <a:p>
            <a:r>
              <a:rPr lang="en-US"/>
              <a:t>Click to edit Master title style</a:t>
            </a:r>
            <a:endParaRPr lang="en-US" dirty="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A3A68540-1E39-9940-9836-DCF829D4D0A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18368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22E31C-EEE8-E443-ACC1-EEE5AD7AEEA6}"/>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a:t>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a:t>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3" name="Picture 12">
            <a:extLst>
              <a:ext uri="{FF2B5EF4-FFF2-40B4-BE49-F238E27FC236}">
                <a16:creationId xmlns:a16="http://schemas.microsoft.com/office/drawing/2014/main" id="{02C49D09-C2A6-DA4E-BB2C-C8BAD7812BE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52455822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2917" y="2097087"/>
            <a:ext cx="11306175" cy="4103688"/>
          </a:xfrm>
          <a:prstGeom prst="rect">
            <a:avLst/>
          </a:prstGeom>
        </p:spPr>
        <p:txBody>
          <a:bodyPr vert="horz" lIns="0" tIns="0" rIns="0" bIns="0" rtlCol="0">
            <a:normAutofit/>
          </a:bodyPr>
          <a:lstStyle/>
          <a:p>
            <a:pPr lvl="0"/>
            <a:r>
              <a:rPr lang="en-GB" dirty="0" err="1"/>
              <a:t>Vivamus</a:t>
            </a:r>
            <a:r>
              <a:rPr lang="en-GB" dirty="0"/>
              <a:t> </a:t>
            </a:r>
            <a:r>
              <a:rPr lang="en-GB" dirty="0" err="1"/>
              <a:t>suscipit</a:t>
            </a:r>
            <a:r>
              <a:rPr lang="en-GB" dirty="0"/>
              <a:t> </a:t>
            </a:r>
            <a:r>
              <a:rPr lang="en-GB" dirty="0" err="1"/>
              <a:t>tortor</a:t>
            </a:r>
            <a:r>
              <a:rPr lang="en-GB" dirty="0"/>
              <a:t> </a:t>
            </a:r>
            <a:r>
              <a:rPr lang="en-GB" dirty="0" err="1"/>
              <a:t>eget</a:t>
            </a:r>
            <a:r>
              <a:rPr lang="en-GB" dirty="0"/>
              <a:t> </a:t>
            </a:r>
            <a:r>
              <a:rPr lang="en-GB" dirty="0" err="1"/>
              <a:t>felis</a:t>
            </a:r>
            <a:r>
              <a:rPr lang="en-GB" dirty="0"/>
              <a:t> </a:t>
            </a:r>
            <a:r>
              <a:rPr lang="en-GB" dirty="0" err="1"/>
              <a:t>porttitor</a:t>
            </a:r>
            <a:r>
              <a:rPr lang="en-GB" dirty="0"/>
              <a:t> </a:t>
            </a:r>
            <a:r>
              <a:rPr lang="en-GB" dirty="0" err="1"/>
              <a:t>volutpat</a:t>
            </a:r>
            <a:r>
              <a:rPr lang="en-GB" dirty="0"/>
              <a:t>. </a:t>
            </a:r>
            <a:r>
              <a:rPr lang="en-GB" dirty="0" err="1"/>
              <a:t>Curabitur</a:t>
            </a:r>
            <a:r>
              <a:rPr lang="en-GB" dirty="0"/>
              <a:t> </a:t>
            </a:r>
            <a:r>
              <a:rPr lang="en-GB" dirty="0" err="1"/>
              <a:t>arcu</a:t>
            </a:r>
            <a:r>
              <a:rPr lang="en-GB" dirty="0"/>
              <a:t> </a:t>
            </a:r>
            <a:r>
              <a:rPr lang="en-GB" dirty="0" err="1"/>
              <a:t>erat</a:t>
            </a:r>
            <a:r>
              <a:rPr lang="en-GB" dirty="0"/>
              <a:t>, </a:t>
            </a:r>
            <a:r>
              <a:rPr lang="en-GB" dirty="0" err="1"/>
              <a:t>accumsan</a:t>
            </a:r>
            <a:r>
              <a:rPr lang="en-GB" dirty="0"/>
              <a:t> id </a:t>
            </a:r>
            <a:r>
              <a:rPr lang="en-GB" dirty="0" err="1"/>
              <a:t>imperdiet</a:t>
            </a:r>
            <a:r>
              <a:rPr lang="en-GB" dirty="0"/>
              <a:t> et, </a:t>
            </a:r>
            <a:r>
              <a:rPr lang="en-GB" dirty="0" err="1"/>
              <a:t>porttitor</a:t>
            </a:r>
            <a:r>
              <a:rPr lang="en-GB" dirty="0"/>
              <a:t> at sem.</a:t>
            </a:r>
          </a:p>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Vestibulum ac </a:t>
            </a:r>
            <a:r>
              <a:rPr lang="en-GB" dirty="0" err="1"/>
              <a:t>diam</a:t>
            </a:r>
            <a:r>
              <a:rPr lang="en-GB" dirty="0"/>
              <a:t> sit </a:t>
            </a:r>
            <a:r>
              <a:rPr lang="en-GB" dirty="0" err="1"/>
              <a:t>amet</a:t>
            </a:r>
            <a:r>
              <a:rPr lang="en-GB" dirty="0"/>
              <a:t> </a:t>
            </a:r>
            <a:r>
              <a:rPr lang="en-GB" dirty="0" err="1"/>
              <a:t>quam</a:t>
            </a:r>
            <a:r>
              <a:rPr lang="en-GB" dirty="0"/>
              <a:t> </a:t>
            </a:r>
            <a:r>
              <a:rPr lang="en-GB" dirty="0" err="1"/>
              <a:t>vehicula</a:t>
            </a:r>
            <a:r>
              <a:rPr lang="en-GB" dirty="0"/>
              <a:t> </a:t>
            </a:r>
            <a:r>
              <a:rPr lang="en-GB" dirty="0" err="1"/>
              <a:t>elementum</a:t>
            </a:r>
            <a:r>
              <a:rPr lang="en-GB" dirty="0"/>
              <a:t> </a:t>
            </a:r>
            <a:r>
              <a:rPr lang="en-GB" dirty="0" err="1"/>
              <a:t>sed</a:t>
            </a:r>
            <a:r>
              <a:rPr lang="en-GB" dirty="0"/>
              <a:t> sit </a:t>
            </a:r>
            <a:r>
              <a:rPr lang="en-GB" dirty="0" err="1"/>
              <a:t>amet</a:t>
            </a:r>
            <a:r>
              <a:rPr lang="en-GB" dirty="0"/>
              <a:t> </a:t>
            </a:r>
            <a:r>
              <a:rPr lang="en-GB" dirty="0" err="1"/>
              <a:t>dui.Click</a:t>
            </a:r>
            <a:r>
              <a:rPr lang="en-GB" dirty="0"/>
              <a:t> to edit Master text styles</a:t>
            </a:r>
          </a:p>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Placeholder 9">
            <a:extLst>
              <a:ext uri="{FF2B5EF4-FFF2-40B4-BE49-F238E27FC236}">
                <a16:creationId xmlns:a16="http://schemas.microsoft.com/office/drawing/2014/main" id="{4C1DE39C-A624-6245-8B93-DA3654240756}"/>
              </a:ext>
            </a:extLst>
          </p:cNvPr>
          <p:cNvSpPr>
            <a:spLocks noGrp="1"/>
          </p:cNvSpPr>
          <p:nvPr>
            <p:ph type="title"/>
          </p:nvPr>
        </p:nvSpPr>
        <p:spPr>
          <a:xfrm>
            <a:off x="4114800" y="441324"/>
            <a:ext cx="7632000" cy="1221875"/>
          </a:xfrm>
          <a:prstGeom prst="rect">
            <a:avLst/>
          </a:prstGeom>
        </p:spPr>
        <p:txBody>
          <a:bodyPr vert="horz" lIns="0" tIns="0" rIns="0" bIns="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585817926"/>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3" r:id="rId3"/>
    <p:sldLayoutId id="2147483677" r:id="rId4"/>
    <p:sldLayoutId id="2147483671" r:id="rId5"/>
    <p:sldLayoutId id="2147483672" r:id="rId6"/>
    <p:sldLayoutId id="2147483664" r:id="rId7"/>
    <p:sldLayoutId id="2147483667" r:id="rId8"/>
    <p:sldLayoutId id="2147483665" r:id="rId9"/>
    <p:sldLayoutId id="2147483668" r:id="rId10"/>
    <p:sldLayoutId id="2147483674" r:id="rId11"/>
    <p:sldLayoutId id="2147483675" r:id="rId12"/>
    <p:sldLayoutId id="2147483678" r:id="rId13"/>
    <p:sldLayoutId id="2147483679" r:id="rId14"/>
    <p:sldLayoutId id="2147483670" r:id="rId15"/>
    <p:sldLayoutId id="2147483676" r:id="rId16"/>
  </p:sldLayoutIdLst>
  <p:txStyles>
    <p:title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F26B43"/>
          </p15:clr>
        </p15:guide>
        <p15:guide id="2" pos="2593" userDrawn="1">
          <p15:clr>
            <a:srgbClr val="F26B43"/>
          </p15:clr>
        </p15:guide>
        <p15:guide id="3" pos="2865" userDrawn="1">
          <p15:clr>
            <a:srgbClr val="F26B43"/>
          </p15:clr>
        </p15:guide>
        <p15:guide id="4" pos="3704" userDrawn="1">
          <p15:clr>
            <a:srgbClr val="F26B43"/>
          </p15:clr>
        </p15:guide>
        <p15:guide id="5" pos="3976" userDrawn="1">
          <p15:clr>
            <a:srgbClr val="F26B43"/>
          </p15:clr>
        </p15:guide>
        <p15:guide id="6" pos="4815" userDrawn="1">
          <p15:clr>
            <a:srgbClr val="F26B43"/>
          </p15:clr>
        </p15:guide>
        <p15:guide id="7" pos="5087" userDrawn="1">
          <p15:clr>
            <a:srgbClr val="F26B43"/>
          </p15:clr>
        </p15:guide>
        <p15:guide id="8" pos="7401" userDrawn="1">
          <p15:clr>
            <a:srgbClr val="F26B43"/>
          </p15:clr>
        </p15:guide>
        <p15:guide id="9" orient="horz" pos="278" userDrawn="1">
          <p15:clr>
            <a:srgbClr val="F26B43"/>
          </p15:clr>
        </p15:guide>
        <p15:guide id="10" orient="horz" pos="1049" userDrawn="1">
          <p15:clr>
            <a:srgbClr val="F26B43"/>
          </p15:clr>
        </p15:guide>
        <p15:guide id="11" orient="horz" pos="1321" userDrawn="1">
          <p15:clr>
            <a:srgbClr val="F26B43"/>
          </p15:clr>
        </p15:guide>
        <p15:guide id="12" orient="horz" pos="3906" userDrawn="1">
          <p15:clr>
            <a:srgbClr val="F26B43"/>
          </p15:clr>
        </p15:guide>
        <p15:guide id="13" orient="horz" pos="4178" userDrawn="1">
          <p15:clr>
            <a:srgbClr val="F26B43"/>
          </p15:clr>
        </p15:guide>
        <p15:guide id="14"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43FCC-9810-5A40-BD99-79D9BA351B05}"/>
              </a:ext>
            </a:extLst>
          </p:cNvPr>
          <p:cNvSpPr>
            <a:spLocks noGrp="1"/>
          </p:cNvSpPr>
          <p:nvPr>
            <p:ph type="title"/>
          </p:nvPr>
        </p:nvSpPr>
        <p:spPr>
          <a:xfrm>
            <a:off x="4116388" y="2482667"/>
            <a:ext cx="7632700" cy="4103687"/>
          </a:xfrm>
        </p:spPr>
        <p:txBody>
          <a:bodyPr>
            <a:normAutofit/>
          </a:bodyPr>
          <a:lstStyle/>
          <a:p>
            <a:r>
              <a:rPr lang="en-GB" sz="4800" dirty="0"/>
              <a:t>Presentation of the HIV/AIDS Language Compendium</a:t>
            </a:r>
            <a:endParaRPr lang="en-US" sz="4800" dirty="0"/>
          </a:p>
        </p:txBody>
      </p:sp>
      <p:sp>
        <p:nvSpPr>
          <p:cNvPr id="3" name="Text Placeholder 2">
            <a:extLst>
              <a:ext uri="{FF2B5EF4-FFF2-40B4-BE49-F238E27FC236}">
                <a16:creationId xmlns:a16="http://schemas.microsoft.com/office/drawing/2014/main" id="{583E17C1-788B-8242-9BB1-6B5637005F08}"/>
              </a:ext>
            </a:extLst>
          </p:cNvPr>
          <p:cNvSpPr>
            <a:spLocks noGrp="1"/>
          </p:cNvSpPr>
          <p:nvPr>
            <p:ph type="body" sz="quarter" idx="10"/>
          </p:nvPr>
        </p:nvSpPr>
        <p:spPr>
          <a:xfrm>
            <a:off x="4116388" y="1857427"/>
            <a:ext cx="7632700" cy="433798"/>
          </a:xfrm>
        </p:spPr>
        <p:txBody>
          <a:bodyPr>
            <a:normAutofit fontScale="55000" lnSpcReduction="20000"/>
          </a:bodyPr>
          <a:lstStyle/>
          <a:p>
            <a:r>
              <a:rPr lang="en-GB" dirty="0"/>
              <a:t>Protecting and expanding political commitments on rights-based responses to HIV-AIDS in the UN System</a:t>
            </a:r>
            <a:endParaRPr lang="en-US" dirty="0"/>
          </a:p>
        </p:txBody>
      </p:sp>
      <p:sp>
        <p:nvSpPr>
          <p:cNvPr id="4" name="Text Placeholder 3">
            <a:extLst>
              <a:ext uri="{FF2B5EF4-FFF2-40B4-BE49-F238E27FC236}">
                <a16:creationId xmlns:a16="http://schemas.microsoft.com/office/drawing/2014/main" id="{1D540861-3520-0A4D-9A4B-9F2AF674CEDB}"/>
              </a:ext>
            </a:extLst>
          </p:cNvPr>
          <p:cNvSpPr>
            <a:spLocks noGrp="1"/>
          </p:cNvSpPr>
          <p:nvPr>
            <p:ph type="body" sz="quarter" idx="11"/>
          </p:nvPr>
        </p:nvSpPr>
        <p:spPr>
          <a:xfrm>
            <a:off x="4116388" y="1391112"/>
            <a:ext cx="7632700" cy="385199"/>
          </a:xfrm>
        </p:spPr>
        <p:txBody>
          <a:bodyPr>
            <a:normAutofit fontScale="92500" lnSpcReduction="20000"/>
          </a:bodyPr>
          <a:lstStyle/>
          <a:p>
            <a:r>
              <a:rPr lang="en-GB" b="1" dirty="0"/>
              <a:t>Juliette </a:t>
            </a:r>
            <a:r>
              <a:rPr lang="en-GB" b="1" dirty="0" err="1"/>
              <a:t>McHardy</a:t>
            </a:r>
            <a:r>
              <a:rPr lang="en-GB" dirty="0" err="1"/>
              <a:t>,</a:t>
            </a:r>
            <a:r>
              <a:rPr lang="en-GB" dirty="0"/>
              <a:t> HIV Policy Lab, Global Health Policy and Politics Initiative, O’Neill Institute for National and Global Health Law, Georgetown University</a:t>
            </a:r>
          </a:p>
        </p:txBody>
      </p:sp>
      <p:sp>
        <p:nvSpPr>
          <p:cNvPr id="5" name="Rectangle 4">
            <a:extLst>
              <a:ext uri="{FF2B5EF4-FFF2-40B4-BE49-F238E27FC236}">
                <a16:creationId xmlns:a16="http://schemas.microsoft.com/office/drawing/2014/main" id="{F4EE84F2-17E4-4F2F-9631-7DC5D6F0AD36}"/>
              </a:ext>
            </a:extLst>
          </p:cNvPr>
          <p:cNvSpPr/>
          <p:nvPr/>
        </p:nvSpPr>
        <p:spPr>
          <a:xfrm>
            <a:off x="335901" y="6324744"/>
            <a:ext cx="4139682" cy="523220"/>
          </a:xfrm>
          <a:prstGeom prst="rect">
            <a:avLst/>
          </a:prstGeom>
        </p:spPr>
        <p:txBody>
          <a:bodyPr wrap="square">
            <a:spAutoFit/>
          </a:bodyPr>
          <a:lstStyle/>
          <a:p>
            <a:r>
              <a:rPr lang="en-US" sz="1400" i="1" dirty="0"/>
              <a:t>I have no relevant financial relationships with ineligible companies to disclose.</a:t>
            </a:r>
            <a:endParaRPr lang="en-GB" sz="1400" dirty="0"/>
          </a:p>
        </p:txBody>
      </p:sp>
      <p:pic>
        <p:nvPicPr>
          <p:cNvPr id="6" name="Picture 5">
            <a:extLst>
              <a:ext uri="{FF2B5EF4-FFF2-40B4-BE49-F238E27FC236}">
                <a16:creationId xmlns:a16="http://schemas.microsoft.com/office/drawing/2014/main" id="{752FF06E-E41A-4F0D-A24C-5CD2096AD50E}"/>
              </a:ext>
            </a:extLst>
          </p:cNvPr>
          <p:cNvPicPr>
            <a:picLocks noChangeAspect="1"/>
          </p:cNvPicPr>
          <p:nvPr/>
        </p:nvPicPr>
        <p:blipFill>
          <a:blip r:embed="rId3"/>
          <a:stretch>
            <a:fillRect/>
          </a:stretch>
        </p:blipFill>
        <p:spPr>
          <a:xfrm>
            <a:off x="3914565" y="4296334"/>
            <a:ext cx="6124972" cy="2709583"/>
          </a:xfrm>
          <a:prstGeom prst="rect">
            <a:avLst/>
          </a:prstGeom>
        </p:spPr>
      </p:pic>
    </p:spTree>
    <p:extLst>
      <p:ext uri="{BB962C8B-B14F-4D97-AF65-F5344CB8AC3E}">
        <p14:creationId xmlns:p14="http://schemas.microsoft.com/office/powerpoint/2010/main" val="1860858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010A4E-4F36-9D4C-97C5-9AF4FEF49D21}"/>
              </a:ext>
            </a:extLst>
          </p:cNvPr>
          <p:cNvSpPr>
            <a:spLocks noGrp="1"/>
          </p:cNvSpPr>
          <p:nvPr>
            <p:ph sz="quarter" idx="13"/>
          </p:nvPr>
        </p:nvSpPr>
        <p:spPr>
          <a:xfrm>
            <a:off x="4116388" y="2097091"/>
            <a:ext cx="7632700" cy="4103687"/>
          </a:xfrm>
        </p:spPr>
        <p:txBody>
          <a:bodyPr>
            <a:normAutofit/>
          </a:bodyPr>
          <a:lstStyle/>
          <a:p>
            <a:r>
              <a:rPr lang="en-NZ" dirty="0"/>
              <a:t>It is specifically designed to help as:</a:t>
            </a:r>
            <a:endParaRPr lang="en-US" dirty="0"/>
          </a:p>
          <a:p>
            <a:pPr marL="457200" indent="-457200">
              <a:buFont typeface="+mj-lt"/>
              <a:buAutoNum type="arabicPeriod"/>
            </a:pPr>
            <a:r>
              <a:rPr lang="en-US" dirty="0"/>
              <a:t>A resource for those con­cerned with and involved in mul­ti­lat­eral nego­ti­a­tions including diplo­mats, other gov­ern­ment offi­cials and inter­na­tional civil ser­vants as well as civil soci­ety actors such as mem­bers of affected com­mu­ni­ties, advo­cates and aca­d­e­mics.</a:t>
            </a:r>
          </a:p>
          <a:p>
            <a:pPr marL="457200" indent="-457200">
              <a:buFont typeface="+mj-lt"/>
              <a:buAutoNum type="arabicPeriod"/>
            </a:pPr>
            <a:r>
              <a:rPr lang="en-US" dirty="0"/>
              <a:t>A resource for those seek­ing to advance or advo­cate for the align­ment of national laws, poli­cies and prac­tices with rel­e­vant global com­mit­ment including par­lia­men­tar­i­ans, gov­ern­ment offi­cials, affected com­mu­nity mem­bers, civil soci­ety advo­cates and aca­d­e­mics.</a:t>
            </a:r>
            <a:endParaRPr lang="en-GB" noProof="0" dirty="0"/>
          </a:p>
        </p:txBody>
      </p:sp>
      <p:sp>
        <p:nvSpPr>
          <p:cNvPr id="3" name="Title 2">
            <a:extLst>
              <a:ext uri="{FF2B5EF4-FFF2-40B4-BE49-F238E27FC236}">
                <a16:creationId xmlns:a16="http://schemas.microsoft.com/office/drawing/2014/main" id="{CE660349-8FF3-774D-99B5-E2BC07158C39}"/>
              </a:ext>
            </a:extLst>
          </p:cNvPr>
          <p:cNvSpPr>
            <a:spLocks noGrp="1"/>
          </p:cNvSpPr>
          <p:nvPr>
            <p:ph type="title"/>
          </p:nvPr>
        </p:nvSpPr>
        <p:spPr/>
        <p:txBody>
          <a:bodyPr/>
          <a:lstStyle/>
          <a:p>
            <a:r>
              <a:rPr lang="en-GB" noProof="0" dirty="0"/>
              <a:t>Who the </a:t>
            </a:r>
            <a:r>
              <a:rPr lang="en-GB" noProof="0" dirty="0" err="1"/>
              <a:t>Compen</a:t>
            </a:r>
            <a:r>
              <a:rPr lang="en-GB" dirty="0" err="1"/>
              <a:t>dium</a:t>
            </a:r>
            <a:r>
              <a:rPr lang="en-GB" dirty="0"/>
              <a:t> will be used by</a:t>
            </a:r>
            <a:endParaRPr lang="en-GB" noProof="0" dirty="0"/>
          </a:p>
        </p:txBody>
      </p:sp>
      <p:sp>
        <p:nvSpPr>
          <p:cNvPr id="4" name="Rectangle 3">
            <a:extLst>
              <a:ext uri="{FF2B5EF4-FFF2-40B4-BE49-F238E27FC236}">
                <a16:creationId xmlns:a16="http://schemas.microsoft.com/office/drawing/2014/main" id="{63C3AA59-AF57-4542-96DD-81773C010CCB}"/>
              </a:ext>
            </a:extLst>
          </p:cNvPr>
          <p:cNvSpPr/>
          <p:nvPr/>
        </p:nvSpPr>
        <p:spPr>
          <a:xfrm>
            <a:off x="442912" y="1792288"/>
            <a:ext cx="3499166" cy="4103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ctr"/>
          <a:lstStyle/>
          <a:p>
            <a:r>
              <a:rPr lang="en-US" sz="2100" b="1" dirty="0"/>
              <a:t>This Com­pendium is for all those seek­ing to advance and pro­tect rights-affirm­ing and evi­dence-based responses to the HIV epi­demic and related sex­ual and repro­duc­tive health chal­lenges.</a:t>
            </a:r>
          </a:p>
        </p:txBody>
      </p:sp>
    </p:spTree>
    <p:extLst>
      <p:ext uri="{BB962C8B-B14F-4D97-AF65-F5344CB8AC3E}">
        <p14:creationId xmlns:p14="http://schemas.microsoft.com/office/powerpoint/2010/main" val="3468738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B5D92A-7A9E-44A5-A4A3-32BA9C5BC14C}"/>
              </a:ext>
            </a:extLst>
          </p:cNvPr>
          <p:cNvSpPr>
            <a:spLocks noGrp="1"/>
          </p:cNvSpPr>
          <p:nvPr>
            <p:ph type="body" sz="quarter" idx="10"/>
          </p:nvPr>
        </p:nvSpPr>
        <p:spPr>
          <a:xfrm>
            <a:off x="2482193" y="1377156"/>
            <a:ext cx="3603297" cy="4103687"/>
          </a:xfrm>
        </p:spPr>
        <p:txBody>
          <a:bodyPr>
            <a:normAutofit/>
          </a:bodyPr>
          <a:lstStyle/>
          <a:p>
            <a:r>
              <a:rPr lang="en-NZ" sz="2400" dirty="0"/>
              <a:t>The Compendium is a living document that we are committed to expanding, improving and updating as well as disseminating and seeing used</a:t>
            </a:r>
            <a:endParaRPr lang="en-US" sz="2400" dirty="0"/>
          </a:p>
        </p:txBody>
      </p:sp>
      <p:sp>
        <p:nvSpPr>
          <p:cNvPr id="3" name="Title 2">
            <a:extLst>
              <a:ext uri="{FF2B5EF4-FFF2-40B4-BE49-F238E27FC236}">
                <a16:creationId xmlns:a16="http://schemas.microsoft.com/office/drawing/2014/main" id="{B8E0444B-E3BC-408F-87FD-F14906E043A8}"/>
              </a:ext>
            </a:extLst>
          </p:cNvPr>
          <p:cNvSpPr>
            <a:spLocks noGrp="1"/>
          </p:cNvSpPr>
          <p:nvPr>
            <p:ph type="title"/>
          </p:nvPr>
        </p:nvSpPr>
        <p:spPr>
          <a:xfrm>
            <a:off x="4116391" y="441325"/>
            <a:ext cx="7632700" cy="1223964"/>
          </a:xfrm>
        </p:spPr>
        <p:txBody>
          <a:bodyPr/>
          <a:lstStyle/>
          <a:p>
            <a:r>
              <a:rPr lang="en-NZ" dirty="0"/>
              <a:t>This is only a first step</a:t>
            </a:r>
            <a:endParaRPr lang="en-US" dirty="0"/>
          </a:p>
        </p:txBody>
      </p:sp>
      <p:pic>
        <p:nvPicPr>
          <p:cNvPr id="6" name="Picture 5">
            <a:extLst>
              <a:ext uri="{FF2B5EF4-FFF2-40B4-BE49-F238E27FC236}">
                <a16:creationId xmlns:a16="http://schemas.microsoft.com/office/drawing/2014/main" id="{69D7C510-4287-46B7-9B65-297D1D2C07D0}"/>
              </a:ext>
            </a:extLst>
          </p:cNvPr>
          <p:cNvPicPr>
            <a:picLocks noChangeAspect="1"/>
          </p:cNvPicPr>
          <p:nvPr/>
        </p:nvPicPr>
        <p:blipFill>
          <a:blip r:embed="rId3"/>
          <a:stretch>
            <a:fillRect/>
          </a:stretch>
        </p:blipFill>
        <p:spPr>
          <a:xfrm>
            <a:off x="5328746" y="1219200"/>
            <a:ext cx="7073462" cy="5638800"/>
          </a:xfrm>
          <a:prstGeom prst="rect">
            <a:avLst/>
          </a:prstGeom>
        </p:spPr>
      </p:pic>
    </p:spTree>
    <p:extLst>
      <p:ext uri="{BB962C8B-B14F-4D97-AF65-F5344CB8AC3E}">
        <p14:creationId xmlns:p14="http://schemas.microsoft.com/office/powerpoint/2010/main" val="2478536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ADC8D-D51A-4B9A-9541-884E84245805}"/>
              </a:ext>
            </a:extLst>
          </p:cNvPr>
          <p:cNvSpPr>
            <a:spLocks noGrp="1"/>
          </p:cNvSpPr>
          <p:nvPr>
            <p:ph type="title"/>
          </p:nvPr>
        </p:nvSpPr>
        <p:spPr>
          <a:xfrm>
            <a:off x="529910" y="3034822"/>
            <a:ext cx="10889929" cy="1506697"/>
          </a:xfrm>
        </p:spPr>
        <p:txBody>
          <a:bodyPr/>
          <a:lstStyle/>
          <a:p>
            <a:r>
              <a:rPr lang="en-NZ" dirty="0">
                <a:solidFill>
                  <a:srgbClr val="076382"/>
                </a:solidFill>
              </a:rPr>
              <a:t>hivlanguagecompendium.org</a:t>
            </a:r>
            <a:endParaRPr lang="en-US" dirty="0">
              <a:solidFill>
                <a:srgbClr val="076382"/>
              </a:solidFill>
            </a:endParaRPr>
          </a:p>
        </p:txBody>
      </p:sp>
      <p:sp>
        <p:nvSpPr>
          <p:cNvPr id="4" name="Title 1">
            <a:extLst>
              <a:ext uri="{FF2B5EF4-FFF2-40B4-BE49-F238E27FC236}">
                <a16:creationId xmlns:a16="http://schemas.microsoft.com/office/drawing/2014/main" id="{7631935A-EF89-4D77-8F58-EC0FA7A4669A}"/>
              </a:ext>
            </a:extLst>
          </p:cNvPr>
          <p:cNvSpPr txBox="1">
            <a:spLocks/>
          </p:cNvSpPr>
          <p:nvPr/>
        </p:nvSpPr>
        <p:spPr>
          <a:xfrm>
            <a:off x="529911" y="2422841"/>
            <a:ext cx="7632700" cy="1223964"/>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a:lstStyle>
          <a:p>
            <a:r>
              <a:rPr lang="en-NZ" dirty="0"/>
              <a:t>Now see for yourself at</a:t>
            </a:r>
            <a:endParaRPr lang="en-US" dirty="0"/>
          </a:p>
        </p:txBody>
      </p:sp>
      <p:pic>
        <p:nvPicPr>
          <p:cNvPr id="14" name="Picture 13">
            <a:extLst>
              <a:ext uri="{FF2B5EF4-FFF2-40B4-BE49-F238E27FC236}">
                <a16:creationId xmlns:a16="http://schemas.microsoft.com/office/drawing/2014/main" id="{46768841-D259-4004-84C2-1FC2F1AB4755}"/>
              </a:ext>
            </a:extLst>
          </p:cNvPr>
          <p:cNvPicPr>
            <a:picLocks noChangeAspect="1"/>
          </p:cNvPicPr>
          <p:nvPr/>
        </p:nvPicPr>
        <p:blipFill rotWithShape="1">
          <a:blip r:embed="rId3"/>
          <a:srcRect r="11095"/>
          <a:stretch/>
        </p:blipFill>
        <p:spPr>
          <a:xfrm>
            <a:off x="40640" y="4481786"/>
            <a:ext cx="8467170" cy="1904762"/>
          </a:xfrm>
          <a:prstGeom prst="rect">
            <a:avLst/>
          </a:prstGeom>
        </p:spPr>
      </p:pic>
      <p:sp>
        <p:nvSpPr>
          <p:cNvPr id="16" name="Title 1">
            <a:extLst>
              <a:ext uri="{FF2B5EF4-FFF2-40B4-BE49-F238E27FC236}">
                <a16:creationId xmlns:a16="http://schemas.microsoft.com/office/drawing/2014/main" id="{0471D2DB-4368-4A6A-9B87-288535DE7458}"/>
              </a:ext>
            </a:extLst>
          </p:cNvPr>
          <p:cNvSpPr txBox="1">
            <a:spLocks/>
          </p:cNvSpPr>
          <p:nvPr/>
        </p:nvSpPr>
        <p:spPr>
          <a:xfrm>
            <a:off x="529909" y="4175759"/>
            <a:ext cx="10889929" cy="1506697"/>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a:lstStyle>
          <a:p>
            <a:r>
              <a:rPr lang="en-NZ" sz="3600" b="0" i="1" dirty="0">
                <a:solidFill>
                  <a:schemeClr val="tx1"/>
                </a:solidFill>
              </a:rPr>
              <a:t>Produced by</a:t>
            </a:r>
            <a:endParaRPr lang="en-US" sz="3600" b="0" i="1" dirty="0">
              <a:solidFill>
                <a:schemeClr val="tx1"/>
              </a:solidFill>
            </a:endParaRPr>
          </a:p>
        </p:txBody>
      </p:sp>
    </p:spTree>
    <p:extLst>
      <p:ext uri="{BB962C8B-B14F-4D97-AF65-F5344CB8AC3E}">
        <p14:creationId xmlns:p14="http://schemas.microsoft.com/office/powerpoint/2010/main" val="1929594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a:xfrm>
            <a:off x="442917" y="1954851"/>
            <a:ext cx="11306175" cy="4103687"/>
          </a:xfrm>
        </p:spPr>
        <p:txBody>
          <a:bodyPr>
            <a:normAutofit/>
          </a:bodyPr>
          <a:lstStyle/>
          <a:p>
            <a:r>
              <a:rPr lang="en-GB" noProof="0" dirty="0"/>
              <a:t>The Compendium </a:t>
            </a:r>
            <a:r>
              <a:rPr lang="en-GB" dirty="0"/>
              <a:t>results from a preliminary document prepared as an aid to those involved in negotiations at the 2021 high-level meeting. </a:t>
            </a:r>
            <a:endParaRPr lang="en-GB" noProof="0" dirty="0"/>
          </a:p>
          <a:p>
            <a:r>
              <a:rPr lang="en-GB" noProof="0" dirty="0"/>
              <a:t>It </a:t>
            </a:r>
            <a:r>
              <a:rPr lang="en-GB" dirty="0"/>
              <a:t>was a </a:t>
            </a:r>
            <a:r>
              <a:rPr lang="en-GB" noProof="0" dirty="0"/>
              <a:t>response to those who seek to delegitimise, weaken and excise </a:t>
            </a:r>
            <a:r>
              <a:rPr lang="en-US" dirty="0"/>
              <a:t>remove lan­guage on rights, </a:t>
            </a:r>
            <a:r>
              <a:rPr lang="en-US" dirty="0" err="1"/>
              <a:t>decrim­i­nal­i­sa­tion</a:t>
            </a:r>
            <a:r>
              <a:rPr lang="en-US" dirty="0"/>
              <a:t> and harm reduc­tion in our international agreements</a:t>
            </a:r>
            <a:r>
              <a:rPr lang="en-GB" noProof="0" dirty="0"/>
              <a:t>.</a:t>
            </a:r>
            <a:endParaRPr lang="en-GB" dirty="0"/>
          </a:p>
          <a:p>
            <a:r>
              <a:rPr lang="en-US" dirty="0"/>
              <a:t>In its exten­sion at the ini­tia­tive of GNP+ and </a:t>
            </a:r>
            <a:r>
              <a:rPr lang="en-US" dirty="0" err="1"/>
              <a:t>Aids­fonds</a:t>
            </a:r>
            <a:r>
              <a:rPr lang="en-US" dirty="0"/>
              <a:t>, the NGO co-con­ven­ers for the HLM, we have sought to create a more comprehensive but similarly simple and easy to use tool.</a:t>
            </a:r>
            <a:endParaRPr lang="en-GB" noProof="0" dirty="0"/>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p:txBody>
          <a:bodyPr>
            <a:normAutofit/>
          </a:bodyPr>
          <a:lstStyle/>
          <a:p>
            <a:r>
              <a:rPr lang="en-GB" dirty="0"/>
              <a:t>Background to the Compendium</a:t>
            </a:r>
            <a:endParaRPr lang="en-GB" noProof="0" dirty="0"/>
          </a:p>
        </p:txBody>
      </p:sp>
      <p:sp>
        <p:nvSpPr>
          <p:cNvPr id="4" name="Rectangle 3">
            <a:extLst>
              <a:ext uri="{FF2B5EF4-FFF2-40B4-BE49-F238E27FC236}">
                <a16:creationId xmlns:a16="http://schemas.microsoft.com/office/drawing/2014/main" id="{A4C84F71-2948-4BF4-80BD-81E691C3681C}"/>
              </a:ext>
            </a:extLst>
          </p:cNvPr>
          <p:cNvSpPr/>
          <p:nvPr/>
        </p:nvSpPr>
        <p:spPr>
          <a:xfrm>
            <a:off x="371786" y="4456413"/>
            <a:ext cx="9859333" cy="1938992"/>
          </a:xfrm>
          <a:prstGeom prst="rect">
            <a:avLst/>
          </a:prstGeom>
        </p:spPr>
        <p:txBody>
          <a:bodyPr wrap="square">
            <a:spAutoFit/>
          </a:bodyPr>
          <a:lstStyle/>
          <a:p>
            <a:r>
              <a:rPr lang="en-US" sz="2400" b="1" dirty="0">
                <a:solidFill>
                  <a:srgbClr val="076382"/>
                </a:solidFill>
              </a:rPr>
              <a:t>What the Compendium is: A curated com­pi­la­tion of inter­na­tion­ally agreed upon lan­guage that pro­vides prece­dents for the use, proper inter­pre­ta­tion and sig­nif­i­cance of con­cepts and terms cru­cial for an evi­dence-based and rights-affirm­ing response to HIV</a:t>
            </a:r>
          </a:p>
        </p:txBody>
      </p:sp>
    </p:spTree>
    <p:extLst>
      <p:ext uri="{BB962C8B-B14F-4D97-AF65-F5344CB8AC3E}">
        <p14:creationId xmlns:p14="http://schemas.microsoft.com/office/powerpoint/2010/main" val="2694814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
            <a:extLst>
              <a:ext uri="{FF2B5EF4-FFF2-40B4-BE49-F238E27FC236}">
                <a16:creationId xmlns:a16="http://schemas.microsoft.com/office/drawing/2014/main" id="{2AA846E2-38B1-4849-923F-2284A2FD8538}"/>
              </a:ext>
            </a:extLst>
          </p:cNvPr>
          <p:cNvSpPr>
            <a:spLocks noGrp="1"/>
          </p:cNvSpPr>
          <p:nvPr>
            <p:ph type="body" sz="quarter" idx="13"/>
          </p:nvPr>
        </p:nvSpPr>
        <p:spPr>
          <a:xfrm>
            <a:off x="483550" y="4348219"/>
            <a:ext cx="5437188" cy="1852295"/>
          </a:xfrm>
        </p:spPr>
        <p:txBody>
          <a:bodyPr>
            <a:normAutofit/>
          </a:bodyPr>
          <a:lstStyle/>
          <a:p>
            <a:r>
              <a:rPr lang="en-GB" dirty="0"/>
              <a:t>The language of UN Resolution, Decisions, and Political Declarations informs and shapes political decisions, funding commitments and targets at both global- and country-level.</a:t>
            </a:r>
          </a:p>
        </p:txBody>
      </p:sp>
      <p:pic>
        <p:nvPicPr>
          <p:cNvPr id="20" name="Picture 19">
            <a:extLst>
              <a:ext uri="{FF2B5EF4-FFF2-40B4-BE49-F238E27FC236}">
                <a16:creationId xmlns:a16="http://schemas.microsoft.com/office/drawing/2014/main" id="{6F373E6F-1450-4993-99DD-0350E53D9DE7}"/>
              </a:ext>
            </a:extLst>
          </p:cNvPr>
          <p:cNvPicPr>
            <a:picLocks noChangeAspect="1"/>
          </p:cNvPicPr>
          <p:nvPr/>
        </p:nvPicPr>
        <p:blipFill>
          <a:blip r:embed="rId3"/>
          <a:stretch>
            <a:fillRect/>
          </a:stretch>
        </p:blipFill>
        <p:spPr>
          <a:xfrm>
            <a:off x="5823708" y="1574800"/>
            <a:ext cx="7307567" cy="5824332"/>
          </a:xfrm>
          <a:prstGeom prst="rect">
            <a:avLst/>
          </a:prstGeom>
          <a:solidFill>
            <a:schemeClr val="bg1">
              <a:alpha val="80000"/>
            </a:schemeClr>
          </a:solidFill>
        </p:spPr>
      </p:pic>
      <p:sp>
        <p:nvSpPr>
          <p:cNvPr id="4" name="Title 3">
            <a:extLst>
              <a:ext uri="{FF2B5EF4-FFF2-40B4-BE49-F238E27FC236}">
                <a16:creationId xmlns:a16="http://schemas.microsoft.com/office/drawing/2014/main" id="{4A6D1EF3-464C-2441-9B81-0D92458A9140}"/>
              </a:ext>
            </a:extLst>
          </p:cNvPr>
          <p:cNvSpPr>
            <a:spLocks noGrp="1"/>
          </p:cNvSpPr>
          <p:nvPr>
            <p:ph type="title"/>
          </p:nvPr>
        </p:nvSpPr>
        <p:spPr>
          <a:xfrm>
            <a:off x="483550" y="2608729"/>
            <a:ext cx="6130610" cy="1702288"/>
          </a:xfrm>
        </p:spPr>
        <p:txBody>
          <a:bodyPr>
            <a:noAutofit/>
          </a:bodyPr>
          <a:lstStyle/>
          <a:p>
            <a:br>
              <a:rPr lang="en-US" sz="2400" dirty="0"/>
            </a:br>
            <a:r>
              <a:rPr lang="en-US" sz="2400" dirty="0"/>
              <a:t>Lan­guage choices in inter­na­tional com­mit­ments are contested because they both reflect and deter­mine whose lives mat­ter, whose health will be </a:t>
            </a:r>
            <a:r>
              <a:rPr lang="en-US" sz="2400" dirty="0" err="1"/>
              <a:t>pri­ori­tised</a:t>
            </a:r>
            <a:r>
              <a:rPr lang="en-US" sz="2400" dirty="0"/>
              <a:t>, and whose rights must be respected.</a:t>
            </a:r>
            <a:br>
              <a:rPr lang="en-GB" sz="2400" dirty="0"/>
            </a:br>
            <a:endParaRPr lang="en-GB" sz="2400" dirty="0"/>
          </a:p>
        </p:txBody>
      </p:sp>
    </p:spTree>
    <p:extLst>
      <p:ext uri="{BB962C8B-B14F-4D97-AF65-F5344CB8AC3E}">
        <p14:creationId xmlns:p14="http://schemas.microsoft.com/office/powerpoint/2010/main" val="2917198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B5D92A-7A9E-44A5-A4A3-32BA9C5BC14C}"/>
              </a:ext>
            </a:extLst>
          </p:cNvPr>
          <p:cNvSpPr>
            <a:spLocks noGrp="1"/>
          </p:cNvSpPr>
          <p:nvPr>
            <p:ph type="body" sz="quarter" idx="10"/>
          </p:nvPr>
        </p:nvSpPr>
        <p:spPr>
          <a:xfrm>
            <a:off x="6789740" y="708898"/>
            <a:ext cx="5303520" cy="5874782"/>
          </a:xfrm>
        </p:spPr>
        <p:txBody>
          <a:bodyPr anchor="ctr">
            <a:normAutofit fontScale="92500"/>
          </a:bodyPr>
          <a:lstStyle/>
          <a:p>
            <a:pPr algn="ctr"/>
            <a:r>
              <a:rPr lang="en-US" sz="3900" b="0" i="1" dirty="0"/>
              <a:t>"Conservative opposition to a rights-based approach to HIV is mounting, and it begins with challenges to how the world speaks about rights in the context of HIV," </a:t>
            </a:r>
            <a:r>
              <a:rPr lang="en-US" sz="3600" b="0" dirty="0"/>
              <a:t>- </a:t>
            </a:r>
            <a:r>
              <a:rPr lang="en-US" sz="3600" dirty="0">
                <a:solidFill>
                  <a:srgbClr val="FF890E"/>
                </a:solidFill>
              </a:rPr>
              <a:t>Love Alliance PARTNER</a:t>
            </a:r>
            <a:endParaRPr lang="en-US" sz="3200" dirty="0">
              <a:solidFill>
                <a:srgbClr val="FF890E"/>
              </a:solidFill>
            </a:endParaRPr>
          </a:p>
        </p:txBody>
      </p:sp>
      <p:pic>
        <p:nvPicPr>
          <p:cNvPr id="8" name="Picture 7">
            <a:extLst>
              <a:ext uri="{FF2B5EF4-FFF2-40B4-BE49-F238E27FC236}">
                <a16:creationId xmlns:a16="http://schemas.microsoft.com/office/drawing/2014/main" id="{A270CDF2-E6D4-47A3-A283-3941F5819233}"/>
              </a:ext>
            </a:extLst>
          </p:cNvPr>
          <p:cNvPicPr>
            <a:picLocks noChangeAspect="1"/>
          </p:cNvPicPr>
          <p:nvPr/>
        </p:nvPicPr>
        <p:blipFill rotWithShape="1">
          <a:blip r:embed="rId3"/>
          <a:srcRect b="21078"/>
          <a:stretch/>
        </p:blipFill>
        <p:spPr>
          <a:xfrm>
            <a:off x="1094420" y="0"/>
            <a:ext cx="5695319" cy="6136640"/>
          </a:xfrm>
          <a:prstGeom prst="rect">
            <a:avLst/>
          </a:prstGeom>
        </p:spPr>
      </p:pic>
    </p:spTree>
    <p:extLst>
      <p:ext uri="{BB962C8B-B14F-4D97-AF65-F5344CB8AC3E}">
        <p14:creationId xmlns:p14="http://schemas.microsoft.com/office/powerpoint/2010/main" val="3045586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63FE5DA0-09A6-4FBD-B2EC-BE1F5AB090E9}"/>
              </a:ext>
            </a:extLst>
          </p:cNvPr>
          <p:cNvPicPr>
            <a:picLocks noGrp="1" noChangeAspect="1"/>
          </p:cNvPicPr>
          <p:nvPr>
            <p:ph type="pic" sz="quarter" idx="14"/>
          </p:nvPr>
        </p:nvPicPr>
        <p:blipFill>
          <a:blip r:embed="rId3"/>
          <a:srcRect l="4244" r="4244"/>
          <a:stretch>
            <a:fillRect/>
          </a:stretch>
        </p:blipFill>
        <p:spPr>
          <a:solidFill>
            <a:schemeClr val="bg1">
              <a:alpha val="87000"/>
            </a:schemeClr>
          </a:solidFill>
        </p:spPr>
      </p:pic>
      <p:sp>
        <p:nvSpPr>
          <p:cNvPr id="4" name="Title 3">
            <a:extLst>
              <a:ext uri="{FF2B5EF4-FFF2-40B4-BE49-F238E27FC236}">
                <a16:creationId xmlns:a16="http://schemas.microsoft.com/office/drawing/2014/main" id="{4A6D1EF3-464C-2441-9B81-0D92458A9140}"/>
              </a:ext>
            </a:extLst>
          </p:cNvPr>
          <p:cNvSpPr>
            <a:spLocks noGrp="1"/>
          </p:cNvSpPr>
          <p:nvPr>
            <p:ph type="title"/>
          </p:nvPr>
        </p:nvSpPr>
        <p:spPr>
          <a:xfrm>
            <a:off x="442913" y="1665294"/>
            <a:ext cx="5437187" cy="1428641"/>
          </a:xfrm>
        </p:spPr>
        <p:txBody>
          <a:bodyPr>
            <a:noAutofit/>
          </a:bodyPr>
          <a:lstStyle/>
          <a:p>
            <a:r>
              <a:rPr lang="en-US" sz="2400" dirty="0"/>
              <a:t>Lan­guage mat­ters to the oppo­nents of human rights. It needs to mat­ter as much, if not more, to the pro­po­nents and defend­ers of human rights.</a:t>
            </a:r>
            <a:endParaRPr lang="en-GB" sz="2400" noProof="0" dirty="0"/>
          </a:p>
        </p:txBody>
      </p:sp>
      <p:sp>
        <p:nvSpPr>
          <p:cNvPr id="5" name="Text Placeholder 1">
            <a:extLst>
              <a:ext uri="{FF2B5EF4-FFF2-40B4-BE49-F238E27FC236}">
                <a16:creationId xmlns:a16="http://schemas.microsoft.com/office/drawing/2014/main" id="{E0B174E9-986C-429A-AE34-9D06112EFEC6}"/>
              </a:ext>
            </a:extLst>
          </p:cNvPr>
          <p:cNvSpPr>
            <a:spLocks noGrp="1"/>
          </p:cNvSpPr>
          <p:nvPr>
            <p:ph type="body" sz="quarter" idx="13"/>
          </p:nvPr>
        </p:nvSpPr>
        <p:spPr>
          <a:xfrm>
            <a:off x="442909" y="3581887"/>
            <a:ext cx="5437188" cy="2944008"/>
          </a:xfrm>
        </p:spPr>
        <p:txBody>
          <a:bodyPr>
            <a:normAutofit/>
          </a:bodyPr>
          <a:lstStyle/>
          <a:p>
            <a:r>
              <a:rPr lang="en-US" dirty="0"/>
              <a:t>Progress on cen­ter­ing human rights in health has been won, in part, through shifts in lan­guage—to pre­vent rever­sals, we need to iden­tify, delimit and defend key lan­guage for the HIV response as well as related sex­ual and repro­duc­tive health chal­lenges</a:t>
            </a:r>
            <a:endParaRPr lang="en-GB" dirty="0"/>
          </a:p>
        </p:txBody>
      </p:sp>
    </p:spTree>
    <p:extLst>
      <p:ext uri="{BB962C8B-B14F-4D97-AF65-F5344CB8AC3E}">
        <p14:creationId xmlns:p14="http://schemas.microsoft.com/office/powerpoint/2010/main" val="2033570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6D1EF3-464C-2441-9B81-0D92458A9140}"/>
              </a:ext>
            </a:extLst>
          </p:cNvPr>
          <p:cNvSpPr>
            <a:spLocks noGrp="1"/>
          </p:cNvSpPr>
          <p:nvPr>
            <p:ph type="title"/>
          </p:nvPr>
        </p:nvSpPr>
        <p:spPr>
          <a:xfrm>
            <a:off x="442909" y="1421454"/>
            <a:ext cx="8010211" cy="2368226"/>
          </a:xfrm>
        </p:spPr>
        <p:txBody>
          <a:bodyPr anchor="t">
            <a:noAutofit/>
          </a:bodyPr>
          <a:lstStyle/>
          <a:p>
            <a:r>
              <a:rPr lang="en-NZ" sz="2400" dirty="0"/>
              <a:t>For example, i</a:t>
            </a:r>
            <a:r>
              <a:rPr lang="en-NZ" sz="2400" noProof="0" dirty="0"/>
              <a:t>n the case of international commitments for the HIV response, defending rights based language entails </a:t>
            </a:r>
            <a:r>
              <a:rPr lang="en-NZ" sz="2400" dirty="0"/>
              <a:t>preserving space and priority for </a:t>
            </a:r>
            <a:r>
              <a:rPr lang="en-NZ" sz="2400" noProof="0" dirty="0"/>
              <a:t>clearly defined key populations </a:t>
            </a:r>
            <a:endParaRPr lang="en-GB" sz="2400" noProof="0" dirty="0"/>
          </a:p>
        </p:txBody>
      </p:sp>
      <p:sp>
        <p:nvSpPr>
          <p:cNvPr id="5" name="Text Placeholder 1">
            <a:extLst>
              <a:ext uri="{FF2B5EF4-FFF2-40B4-BE49-F238E27FC236}">
                <a16:creationId xmlns:a16="http://schemas.microsoft.com/office/drawing/2014/main" id="{E0B174E9-986C-429A-AE34-9D06112EFEC6}"/>
              </a:ext>
            </a:extLst>
          </p:cNvPr>
          <p:cNvSpPr>
            <a:spLocks noGrp="1"/>
          </p:cNvSpPr>
          <p:nvPr>
            <p:ph type="body" sz="quarter" idx="13"/>
          </p:nvPr>
        </p:nvSpPr>
        <p:spPr>
          <a:xfrm>
            <a:off x="442909" y="3342640"/>
            <a:ext cx="4982531" cy="3302000"/>
          </a:xfrm>
        </p:spPr>
        <p:txBody>
          <a:bodyPr>
            <a:normAutofit lnSpcReduction="10000"/>
          </a:bodyPr>
          <a:lstStyle/>
          <a:p>
            <a:r>
              <a:rPr lang="en-US" dirty="0"/>
              <a:t>Opponents to human rights have sought to reduce the usefulness of language around “key populations” by making it subject to arbitrarily determined national definitions instead of generally applicable and evidence-based definitions that encompasses people living with HIV, sex workers, people who use and inject drugs,  men who have sex with men, transgender people and other LGBT people </a:t>
            </a:r>
            <a:endParaRPr lang="en-GB" dirty="0"/>
          </a:p>
        </p:txBody>
      </p:sp>
      <p:pic>
        <p:nvPicPr>
          <p:cNvPr id="36" name="Picture 35">
            <a:extLst>
              <a:ext uri="{FF2B5EF4-FFF2-40B4-BE49-F238E27FC236}">
                <a16:creationId xmlns:a16="http://schemas.microsoft.com/office/drawing/2014/main" id="{22868A54-BEAA-4791-B147-AB66D6BA77BD}"/>
              </a:ext>
            </a:extLst>
          </p:cNvPr>
          <p:cNvPicPr>
            <a:picLocks noChangeAspect="1"/>
          </p:cNvPicPr>
          <p:nvPr/>
        </p:nvPicPr>
        <p:blipFill>
          <a:blip r:embed="rId3"/>
          <a:stretch>
            <a:fillRect/>
          </a:stretch>
        </p:blipFill>
        <p:spPr>
          <a:xfrm rot="20387097">
            <a:off x="3952340" y="920509"/>
            <a:ext cx="9344597" cy="5698676"/>
          </a:xfrm>
          <a:prstGeom prst="rect">
            <a:avLst/>
          </a:prstGeom>
        </p:spPr>
      </p:pic>
    </p:spTree>
    <p:extLst>
      <p:ext uri="{BB962C8B-B14F-4D97-AF65-F5344CB8AC3E}">
        <p14:creationId xmlns:p14="http://schemas.microsoft.com/office/powerpoint/2010/main" val="3778336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AD69302-3451-4318-B456-D9C52FA10E60}"/>
              </a:ext>
            </a:extLst>
          </p:cNvPr>
          <p:cNvSpPr>
            <a:spLocks noGrp="1"/>
          </p:cNvSpPr>
          <p:nvPr>
            <p:ph type="title"/>
          </p:nvPr>
        </p:nvSpPr>
        <p:spPr>
          <a:xfrm>
            <a:off x="3722914" y="508476"/>
            <a:ext cx="8026177" cy="4609306"/>
          </a:xfrm>
        </p:spPr>
        <p:txBody>
          <a:bodyPr wrap="square">
            <a:noAutofit/>
          </a:bodyPr>
          <a:lstStyle/>
          <a:p>
            <a:pPr algn="r"/>
            <a:r>
              <a:rPr lang="en-GB" sz="3400" b="0" dirty="0">
                <a:solidFill>
                  <a:srgbClr val="076382"/>
                </a:solidFill>
                <a:latin typeface="+mj-lt"/>
              </a:rPr>
              <a:t>“</a:t>
            </a:r>
            <a:r>
              <a:rPr lang="en-US" sz="3400" b="0" i="1" dirty="0">
                <a:solidFill>
                  <a:srgbClr val="076382"/>
                </a:solidFill>
              </a:rPr>
              <a:t>the impor­tance of agreed lan­guage should not be under­es­ti­mated. ... Lan­guage on sex­ual and repro­duc­tive rights and vul­ner­a­ble pop­u­la­tions at high risk of HIV infec­tion has been adopted, for exam­ple in the UN Gen­eral Assem­bly res­o­lu­tions on HIV/AIDS and can be used as a prece­dent to sup­port such lan­guage in other res­o­lu­tions in other orga­ni­za­tions..</a:t>
            </a:r>
            <a:r>
              <a:rPr lang="en-GB" sz="3400" b="0" dirty="0">
                <a:solidFill>
                  <a:srgbClr val="076382"/>
                </a:solidFill>
                <a:latin typeface="+mj-lt"/>
              </a:rPr>
              <a:t>.”</a:t>
            </a:r>
          </a:p>
        </p:txBody>
      </p:sp>
      <p:sp>
        <p:nvSpPr>
          <p:cNvPr id="10" name="Text Placeholder 2">
            <a:extLst>
              <a:ext uri="{FF2B5EF4-FFF2-40B4-BE49-F238E27FC236}">
                <a16:creationId xmlns:a16="http://schemas.microsoft.com/office/drawing/2014/main" id="{3BF49764-C2A9-4187-A065-7943783699F1}"/>
              </a:ext>
            </a:extLst>
          </p:cNvPr>
          <p:cNvSpPr>
            <a:spLocks noGrp="1"/>
          </p:cNvSpPr>
          <p:nvPr>
            <p:ph type="body" sz="quarter" idx="10"/>
          </p:nvPr>
        </p:nvSpPr>
        <p:spPr>
          <a:xfrm>
            <a:off x="4368800" y="5648484"/>
            <a:ext cx="7380291" cy="835818"/>
          </a:xfrm>
        </p:spPr>
        <p:txBody>
          <a:bodyPr>
            <a:normAutofit lnSpcReduction="10000"/>
          </a:bodyPr>
          <a:lstStyle/>
          <a:p>
            <a:pPr algn="r"/>
            <a:r>
              <a:rPr lang="en-GB" dirty="0">
                <a:solidFill>
                  <a:srgbClr val="FF890E"/>
                </a:solidFill>
              </a:rPr>
              <a:t>The Geneva Grad­u­ate Insti­tute’s Global Health Cen­tre </a:t>
            </a:r>
          </a:p>
        </p:txBody>
      </p:sp>
    </p:spTree>
    <p:extLst>
      <p:ext uri="{BB962C8B-B14F-4D97-AF65-F5344CB8AC3E}">
        <p14:creationId xmlns:p14="http://schemas.microsoft.com/office/powerpoint/2010/main" val="28019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F095DA48-C7C0-4DA1-8DF9-5B8E31E36B68}"/>
              </a:ext>
            </a:extLst>
          </p:cNvPr>
          <p:cNvPicPr>
            <a:picLocks noGrp="1" noChangeAspect="1"/>
          </p:cNvPicPr>
          <p:nvPr>
            <p:ph type="pic" sz="quarter" idx="15"/>
          </p:nvPr>
        </p:nvPicPr>
        <p:blipFill>
          <a:blip r:embed="rId3"/>
          <a:srcRect t="5042" b="5042"/>
          <a:stretch>
            <a:fillRect/>
          </a:stretch>
        </p:blipFill>
        <p:spPr>
          <a:xfrm>
            <a:off x="262991" y="1594169"/>
            <a:ext cx="5926992" cy="5340350"/>
          </a:xfrm>
          <a:solidFill>
            <a:schemeClr val="bg1">
              <a:alpha val="80000"/>
            </a:schemeClr>
          </a:solidFill>
        </p:spPr>
      </p:pic>
      <p:sp>
        <p:nvSpPr>
          <p:cNvPr id="2" name="Content Placeholder 1">
            <a:extLst>
              <a:ext uri="{FF2B5EF4-FFF2-40B4-BE49-F238E27FC236}">
                <a16:creationId xmlns:a16="http://schemas.microsoft.com/office/drawing/2014/main" id="{2F4A9785-5714-F747-B084-91CE0A734F24}"/>
              </a:ext>
            </a:extLst>
          </p:cNvPr>
          <p:cNvSpPr>
            <a:spLocks noGrp="1"/>
          </p:cNvSpPr>
          <p:nvPr>
            <p:ph sz="quarter" idx="14"/>
          </p:nvPr>
        </p:nvSpPr>
        <p:spPr>
          <a:xfrm>
            <a:off x="5882641" y="1989138"/>
            <a:ext cx="5567680" cy="4103687"/>
          </a:xfrm>
        </p:spPr>
        <p:txBody>
          <a:bodyPr>
            <a:normAutofit/>
          </a:bodyPr>
          <a:lstStyle/>
          <a:p>
            <a:r>
              <a:rPr lang="en-US" dirty="0"/>
              <a:t>By substantiating key language it (1) pro­vides a bul­wark against efforts to reverse the tide of progress by weak­en­ing lan­guage in future ­nego­ti­a­tions and (2) sup­port efforts to trans­late related com­mit­ments into norms within national law and pol­icy.</a:t>
            </a:r>
          </a:p>
          <a:p>
            <a:r>
              <a:rPr lang="en-US" dirty="0"/>
              <a:t>The Com­pendium substan­ti­ates key lan­guage with prece­dents of prior use in exist­ing inter­na­tional agree­ments and the human rights system. It also </a:t>
            </a:r>
            <a:r>
              <a:rPr lang="en-US" dirty="0" err="1"/>
              <a:t>contextualises</a:t>
            </a:r>
            <a:r>
              <a:rPr lang="en-US" dirty="0"/>
              <a:t> these terms with authoritative evidence.</a:t>
            </a:r>
          </a:p>
        </p:txBody>
      </p:sp>
      <p:sp>
        <p:nvSpPr>
          <p:cNvPr id="3" name="Title 2">
            <a:extLst>
              <a:ext uri="{FF2B5EF4-FFF2-40B4-BE49-F238E27FC236}">
                <a16:creationId xmlns:a16="http://schemas.microsoft.com/office/drawing/2014/main" id="{E02C8569-D4EF-EE4A-9FD3-DBFF555C0B90}"/>
              </a:ext>
            </a:extLst>
          </p:cNvPr>
          <p:cNvSpPr>
            <a:spLocks noGrp="1"/>
          </p:cNvSpPr>
          <p:nvPr>
            <p:ph type="title"/>
          </p:nvPr>
        </p:nvSpPr>
        <p:spPr/>
        <p:txBody>
          <a:bodyPr/>
          <a:lstStyle/>
          <a:p>
            <a:r>
              <a:rPr lang="en-GB" dirty="0"/>
              <a:t>How the Compendium will help</a:t>
            </a:r>
            <a:endParaRPr lang="en-GB" noProof="0" dirty="0"/>
          </a:p>
        </p:txBody>
      </p:sp>
    </p:spTree>
    <p:extLst>
      <p:ext uri="{BB962C8B-B14F-4D97-AF65-F5344CB8AC3E}">
        <p14:creationId xmlns:p14="http://schemas.microsoft.com/office/powerpoint/2010/main" val="1796014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B5D92A-7A9E-44A5-A4A3-32BA9C5BC14C}"/>
              </a:ext>
            </a:extLst>
          </p:cNvPr>
          <p:cNvSpPr>
            <a:spLocks noGrp="1"/>
          </p:cNvSpPr>
          <p:nvPr>
            <p:ph type="body" sz="quarter" idx="10"/>
          </p:nvPr>
        </p:nvSpPr>
        <p:spPr>
          <a:xfrm>
            <a:off x="5580993" y="708898"/>
            <a:ext cx="5303520" cy="5874782"/>
          </a:xfrm>
        </p:spPr>
        <p:txBody>
          <a:bodyPr anchor="ctr">
            <a:normAutofit/>
          </a:bodyPr>
          <a:lstStyle/>
          <a:p>
            <a:pPr algn="ctr"/>
            <a:r>
              <a:rPr lang="en-US" sz="3900" b="0" i="1" dirty="0"/>
              <a:t>"The fight for human rights within the HIV response doesn’t end on paper — but it starts there.” </a:t>
            </a:r>
            <a:r>
              <a:rPr lang="en-US" sz="3600" b="0" dirty="0"/>
              <a:t>– </a:t>
            </a:r>
            <a:r>
              <a:rPr lang="en-US" sz="3600" dirty="0"/>
              <a:t>GNP+, A Love Alliance Member</a:t>
            </a:r>
            <a:endParaRPr lang="en-US" sz="3200" dirty="0"/>
          </a:p>
        </p:txBody>
      </p:sp>
    </p:spTree>
    <p:extLst>
      <p:ext uri="{BB962C8B-B14F-4D97-AF65-F5344CB8AC3E}">
        <p14:creationId xmlns:p14="http://schemas.microsoft.com/office/powerpoint/2010/main" val="1865661897"/>
      </p:ext>
    </p:extLst>
  </p:cSld>
  <p:clrMapOvr>
    <a:masterClrMapping/>
  </p:clrMapOvr>
</p:sld>
</file>

<file path=ppt/theme/theme1.xml><?xml version="1.0" encoding="utf-8"?>
<a:theme xmlns:a="http://schemas.openxmlformats.org/drawingml/2006/main" name="AIDS2022">
  <a:themeElements>
    <a:clrScheme name="AIDS 2022 1">
      <a:dk1>
        <a:srgbClr val="000000"/>
      </a:dk1>
      <a:lt1>
        <a:srgbClr val="FFFFFF"/>
      </a:lt1>
      <a:dk2>
        <a:srgbClr val="000000"/>
      </a:dk2>
      <a:lt2>
        <a:srgbClr val="FFFFFF"/>
      </a:lt2>
      <a:accent1>
        <a:srgbClr val="076382"/>
      </a:accent1>
      <a:accent2>
        <a:srgbClr val="FF890E"/>
      </a:accent2>
      <a:accent3>
        <a:srgbClr val="08BDBA"/>
      </a:accent3>
      <a:accent4>
        <a:srgbClr val="8A3FFC"/>
      </a:accent4>
      <a:accent5>
        <a:srgbClr val="346CFF"/>
      </a:accent5>
      <a:accent6>
        <a:srgbClr val="85CFE8"/>
      </a:accent6>
      <a:hlink>
        <a:srgbClr val="FF890E"/>
      </a:hlink>
      <a:folHlink>
        <a:srgbClr val="FF890E"/>
      </a:folHlink>
    </a:clrScheme>
    <a:fontScheme name="AIDS 2022 Verdana">
      <a:maj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Presentation1" id="{BC0F0990-FD9B-EF47-8C4E-2CE39BDBF648}" vid="{6AAAFDF1-C0D4-5D4B-9CA5-E1D52373A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50929fa-9806-4449-af20-7947085fa170" xsi:nil="true"/>
    <lcf76f155ced4ddcb4097134ff3c332f xmlns="8f9d799d-7b27-4542-a589-fc3f0c3bda8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3F911BD2518E47AC082DA3DE8BFBE5" ma:contentTypeVersion="16" ma:contentTypeDescription="Create a new document." ma:contentTypeScope="" ma:versionID="c221146bbd20a14dad517a0387e2f0b0">
  <xsd:schema xmlns:xsd="http://www.w3.org/2001/XMLSchema" xmlns:xs="http://www.w3.org/2001/XMLSchema" xmlns:p="http://schemas.microsoft.com/office/2006/metadata/properties" xmlns:ns2="8f9d799d-7b27-4542-a589-fc3f0c3bda80" xmlns:ns3="250929fa-9806-4449-af20-7947085fa170" targetNamespace="http://schemas.microsoft.com/office/2006/metadata/properties" ma:root="true" ma:fieldsID="3a31dcb722add0f2e0d6fb0d2f719c7c" ns2:_="" ns3:_="">
    <xsd:import namespace="8f9d799d-7b27-4542-a589-fc3f0c3bda80"/>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9d799d-7b27-4542-a589-fc3f0c3bd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963c6f-ee03-4b2a-8221-928f9d265193}" ma:internalName="TaxCatchAll" ma:showField="CatchAllData" ma:web="250929fa-9806-4449-af20-7947085fa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5E06B7-DDBB-4F17-98CB-021724843583}">
  <ds:schemaRefs>
    <ds:schemaRef ds:uri="http://purl.org/dc/terms/"/>
    <ds:schemaRef ds:uri="http://schemas.microsoft.com/office/2006/documentManagement/types"/>
    <ds:schemaRef ds:uri="8f9d799d-7b27-4542-a589-fc3f0c3bda80"/>
    <ds:schemaRef ds:uri="http://purl.org/dc/dcmitype/"/>
    <ds:schemaRef ds:uri="http://www.w3.org/XML/1998/namespace"/>
    <ds:schemaRef ds:uri="http://purl.org/dc/elements/1.1/"/>
    <ds:schemaRef ds:uri="http://schemas.microsoft.com/office/infopath/2007/PartnerControls"/>
    <ds:schemaRef ds:uri="http://schemas.openxmlformats.org/package/2006/metadata/core-properties"/>
    <ds:schemaRef ds:uri="250929fa-9806-4449-af20-7947085fa170"/>
    <ds:schemaRef ds:uri="http://schemas.microsoft.com/office/2006/metadata/properties"/>
  </ds:schemaRefs>
</ds:datastoreItem>
</file>

<file path=customXml/itemProps2.xml><?xml version="1.0" encoding="utf-8"?>
<ds:datastoreItem xmlns:ds="http://schemas.openxmlformats.org/officeDocument/2006/customXml" ds:itemID="{F2457546-9CD2-461E-81B2-B83B0DBD04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9d799d-7b27-4542-a589-fc3f0c3bda80"/>
    <ds:schemaRef ds:uri="250929fa-9806-4449-af20-7947085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E358E3-F537-49EA-96FA-BFF5DD230B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AIDS2022_Presentation Template</Template>
  <TotalTime>768</TotalTime>
  <Words>2027</Words>
  <Application>Microsoft Office PowerPoint</Application>
  <PresentationFormat>Widescreen</PresentationFormat>
  <Paragraphs>69</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Courier New</vt:lpstr>
      <vt:lpstr>Arial</vt:lpstr>
      <vt:lpstr>Calibri</vt:lpstr>
      <vt:lpstr>IAS Ribbon Sans Regular</vt:lpstr>
      <vt:lpstr>Verdana</vt:lpstr>
      <vt:lpstr>IAS Ribbon Sans Bold</vt:lpstr>
      <vt:lpstr>AIDS2022</vt:lpstr>
      <vt:lpstr>Presentation of the HIV/AIDS Language Compendium</vt:lpstr>
      <vt:lpstr>Background to the Compendium</vt:lpstr>
      <vt:lpstr> Lan­guage choices in inter­na­tional com­mit­ments are contested because they both reflect and deter­mine whose lives mat­ter, whose health will be pri­ori­tised, and whose rights must be respected. </vt:lpstr>
      <vt:lpstr>PowerPoint Presentation</vt:lpstr>
      <vt:lpstr>Lan­guage mat­ters to the oppo­nents of human rights. It needs to mat­ter as much, if not more, to the pro­po­nents and defend­ers of human rights.</vt:lpstr>
      <vt:lpstr>For example, in the case of international commitments for the HIV response, defending rights based language entails preserving space and priority for clearly defined key populations </vt:lpstr>
      <vt:lpstr>“the impor­tance of agreed lan­guage should not be under­es­ti­mated. ... Lan­guage on sex­ual and repro­duc­tive rights and vul­ner­a­ble pop­u­la­tions at high risk of HIV infec­tion has been adopted, for exam­ple in the UN Gen­eral Assem­bly res­o­lu­tions on HIV/AIDS and can be used as a prece­dent to sup­port such lan­guage in other res­o­lu­tions in other orga­ni­za­tions...”</vt:lpstr>
      <vt:lpstr>How the Compendium will help</vt:lpstr>
      <vt:lpstr>PowerPoint Presentation</vt:lpstr>
      <vt:lpstr>Who the Compendium will be used by</vt:lpstr>
      <vt:lpstr>This is only a first step</vt:lpstr>
      <vt:lpstr>hivlanguagecompendium.org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HIVLC Pres</dc:title>
  <dc:creator>MCHARDY, Juliette</dc:creator>
  <cp:lastModifiedBy>MCHARDY, Juliette</cp:lastModifiedBy>
  <cp:revision>36</cp:revision>
  <dcterms:created xsi:type="dcterms:W3CDTF">2022-07-21T11:33:11Z</dcterms:created>
  <dcterms:modified xsi:type="dcterms:W3CDTF">2022-07-31T18:32:37Z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0x010100193F911BD2518E47AC082DA3DE8BFBE5</vt:lpwstr>
  </property>
</Properties>
</file>